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6" r:id="rId31"/>
    <p:sldId id="285"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8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25566054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100047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7626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374261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27159543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367897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7151"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1" y="1825625"/>
            <a:ext cx="3867151"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6AB92F-6851-4364-A451-D27115C8BF4F}" type="datetimeFigureOut">
              <a:rPr lang="ru-RU" smtClean="0"/>
              <a:t>19.01.2021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84933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7"/>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6AB92F-6851-4364-A451-D27115C8BF4F}" type="datetimeFigureOut">
              <a:rPr lang="ru-RU" smtClean="0"/>
              <a:t>19.01.2021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292600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6AB92F-6851-4364-A451-D27115C8BF4F}" type="datetimeFigureOut">
              <a:rPr lang="ru-RU" smtClean="0"/>
              <a:t>19.01.2021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416757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6AB92F-6851-4364-A451-D27115C8BF4F}" type="datetimeFigureOut">
              <a:rPr lang="ru-RU" smtClean="0"/>
              <a:t>19.01.2021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279556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7E6AB92F-6851-4364-A451-D27115C8BF4F}" type="datetimeFigureOut">
              <a:rPr lang="ru-RU" smtClean="0"/>
              <a:t>19.01.2021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359382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7E6AB92F-6851-4364-A451-D27115C8BF4F}" type="datetimeFigureOut">
              <a:rPr lang="ru-RU" smtClean="0"/>
              <a:t>19.01.2021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8148E1-7026-49FD-9CAD-766215916502}" type="slidenum">
              <a:rPr lang="ru-RU" smtClean="0"/>
              <a:t>‹#›</a:t>
            </a:fld>
            <a:endParaRPr lang="ru-RU"/>
          </a:p>
        </p:txBody>
      </p:sp>
    </p:spTree>
    <p:extLst>
      <p:ext uri="{BB962C8B-B14F-4D97-AF65-F5344CB8AC3E}">
        <p14:creationId xmlns:p14="http://schemas.microsoft.com/office/powerpoint/2010/main" val="147878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6AB92F-6851-4364-A451-D27115C8BF4F}" type="datetimeFigureOut">
              <a:rPr lang="ru-RU" smtClean="0"/>
              <a:t>19.01.2021</a:t>
            </a:fld>
            <a:endParaRPr lang="ru-RU"/>
          </a:p>
        </p:txBody>
      </p:sp>
      <p:sp>
        <p:nvSpPr>
          <p:cNvPr id="5" name="Нижний колонтитул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8148E1-7026-49FD-9CAD-766215916502}" type="slidenum">
              <a:rPr lang="ru-RU" smtClean="0"/>
              <a:t>‹#›</a:t>
            </a:fld>
            <a:endParaRPr lang="ru-RU"/>
          </a:p>
        </p:txBody>
      </p:sp>
      <p:pic>
        <p:nvPicPr>
          <p:cNvPr id="7" name="Рисунок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1"/>
            <a:ext cx="12191999" cy="6857999"/>
          </a:xfrm>
          <a:prstGeom prst="rect">
            <a:avLst/>
          </a:prstGeom>
          <a:effectLst/>
        </p:spPr>
      </p:pic>
    </p:spTree>
    <p:extLst>
      <p:ext uri="{BB962C8B-B14F-4D97-AF65-F5344CB8AC3E}">
        <p14:creationId xmlns:p14="http://schemas.microsoft.com/office/powerpoint/2010/main" val="4218665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sychology.wikia.org/wiki/Rosenzweig_picture_frustration_study"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51905"/>
            <a:ext cx="9144000" cy="1847418"/>
          </a:xfrm>
        </p:spPr>
        <p:txBody>
          <a:bodyPr>
            <a:normAutofit fontScale="90000"/>
          </a:bodyPr>
          <a:lstStyle/>
          <a:p>
            <a:pPr algn="l"/>
            <a:r>
              <a:rPr lang="en-US" dirty="0" smtClean="0">
                <a:latin typeface="Times New Roman" panose="02020603050405020304" pitchFamily="18" charset="0"/>
                <a:cs typeface="Times New Roman" panose="02020603050405020304" pitchFamily="18" charset="0"/>
              </a:rPr>
              <a:t>Topic</a:t>
            </a: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PSYCHOLOGICAL THEORIES OF THE ORIGINS OF AGGRESSION</a:t>
            </a:r>
            <a:endParaRPr lang="ru-RU" dirty="0"/>
          </a:p>
        </p:txBody>
      </p:sp>
      <p:sp>
        <p:nvSpPr>
          <p:cNvPr id="3" name="Подзаголовок 2"/>
          <p:cNvSpPr>
            <a:spLocks noGrp="1"/>
          </p:cNvSpPr>
          <p:nvPr>
            <p:ph type="subTitle" idx="1"/>
          </p:nvPr>
        </p:nvSpPr>
        <p:spPr/>
        <p:txBody>
          <a:bodyPr/>
          <a:lstStyle/>
          <a:p>
            <a:r>
              <a:rPr lang="en-US"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a:t>
            </a:r>
            <a:endParaRPr lang="ru-RU"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4479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Revisionist approach</a:t>
            </a:r>
            <a:endParaRPr lang="ru-RU" dirty="0">
              <a:solidFill>
                <a:srgbClr val="00B050"/>
              </a:solidFill>
            </a:endParaRPr>
          </a:p>
        </p:txBody>
      </p:sp>
      <p:sp>
        <p:nvSpPr>
          <p:cNvPr id="3" name="Объект 2"/>
          <p:cNvSpPr>
            <a:spLocks noGrp="1"/>
          </p:cNvSpPr>
          <p:nvPr>
            <p:ph idx="1"/>
          </p:nvPr>
        </p:nvSpPr>
        <p:spPr>
          <a:xfrm>
            <a:off x="278780" y="1825625"/>
            <a:ext cx="11552664" cy="4351338"/>
          </a:xfrm>
        </p:spPr>
        <p:txBody>
          <a:bodyPr/>
          <a:lstStyle/>
          <a:p>
            <a:pPr marL="0" indent="0">
              <a:buNone/>
            </a:pPr>
            <a:r>
              <a:rPr lang="en-US" sz="2800" dirty="0">
                <a:latin typeface="Times New Roman" panose="02020603050405020304" pitchFamily="18" charset="0"/>
                <a:cs typeface="Times New Roman" panose="02020603050405020304" pitchFamily="18" charset="0"/>
              </a:rPr>
              <a:t>Frustration theory has </a:t>
            </a:r>
            <a:r>
              <a:rPr lang="en-US" sz="2800" dirty="0" smtClean="0">
                <a:latin typeface="Times New Roman" panose="02020603050405020304" pitchFamily="18" charset="0"/>
                <a:cs typeface="Times New Roman" panose="02020603050405020304" pitchFamily="18" charset="0"/>
              </a:rPr>
              <a:t>been thoroughly criticized, especially </a:t>
            </a:r>
            <a:r>
              <a:rPr lang="en-US" sz="2800" dirty="0">
                <a:latin typeface="Times New Roman" panose="02020603050405020304" pitchFamily="18" charset="0"/>
                <a:cs typeface="Times New Roman" panose="02020603050405020304" pitchFamily="18" charset="0"/>
              </a:rPr>
              <a:t>the hypothesis </a:t>
            </a:r>
            <a:r>
              <a:rPr lang="en-US" sz="2800" dirty="0" smtClean="0">
                <a:latin typeface="Times New Roman" panose="02020603050405020304" pitchFamily="18" charset="0"/>
                <a:cs typeface="Times New Roman" panose="02020603050405020304" pitchFamily="18" charset="0"/>
              </a:rPr>
              <a:t>about the </a:t>
            </a:r>
            <a:r>
              <a:rPr lang="en-US" sz="2800" dirty="0">
                <a:latin typeface="Times New Roman" panose="02020603050405020304" pitchFamily="18" charset="0"/>
                <a:cs typeface="Times New Roman" panose="02020603050405020304" pitchFamily="18" charset="0"/>
              </a:rPr>
              <a:t>rigid </a:t>
            </a:r>
            <a:r>
              <a:rPr lang="en-US" sz="2800" dirty="0" err="1">
                <a:latin typeface="Times New Roman" panose="02020603050405020304" pitchFamily="18" charset="0"/>
                <a:cs typeface="Times New Roman" panose="02020603050405020304" pitchFamily="18" charset="0"/>
              </a:rPr>
              <a:t>interdetermination</a:t>
            </a:r>
            <a:r>
              <a:rPr lang="en-US" sz="2800" dirty="0">
                <a:latin typeface="Times New Roman" panose="02020603050405020304" pitchFamily="18" charset="0"/>
                <a:cs typeface="Times New Roman" panose="02020603050405020304" pitchFamily="18" charset="0"/>
              </a:rPr>
              <a:t> of </a:t>
            </a:r>
            <a:r>
              <a:rPr lang="en-US" sz="2800" dirty="0" smtClean="0">
                <a:latin typeface="Times New Roman" panose="02020603050405020304" pitchFamily="18" charset="0"/>
                <a:cs typeface="Times New Roman" panose="02020603050405020304" pitchFamily="18" charset="0"/>
              </a:rPr>
              <a:t>the very scheme "frustration </a:t>
            </a:r>
            <a:r>
              <a:rPr lang="en-US" sz="2800" dirty="0">
                <a:latin typeface="Times New Roman" panose="02020603050405020304" pitchFamily="18" charset="0"/>
                <a:cs typeface="Times New Roman" panose="02020603050405020304" pitchFamily="18" charset="0"/>
              </a:rPr>
              <a:t>- aggression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It was observed that people quite often experience frustration, but do not necessarily behave aggressively, and vice versa.</a:t>
            </a:r>
          </a:p>
          <a:p>
            <a:pPr marL="0" indent="0">
              <a:buNone/>
            </a:pPr>
            <a:r>
              <a:rPr lang="en-US" sz="2800" dirty="0">
                <a:latin typeface="Times New Roman" panose="02020603050405020304" pitchFamily="18" charset="0"/>
                <a:cs typeface="Times New Roman" panose="02020603050405020304" pitchFamily="18" charset="0"/>
              </a:rPr>
              <a:t>   Proponents of the frustration theory agreed and somewhat modified their position</a:t>
            </a:r>
            <a:r>
              <a:rPr lang="en-US" sz="2800" dirty="0" smtClean="0">
                <a:latin typeface="Times New Roman" panose="02020603050405020304" pitchFamily="18" charset="0"/>
                <a:cs typeface="Times New Roman" panose="02020603050405020304" pitchFamily="18" charset="0"/>
              </a:rPr>
              <a:t>.</a:t>
            </a:r>
            <a:r>
              <a:rPr lang="en-US" sz="2800" dirty="0"/>
              <a:t/>
            </a:r>
            <a:br>
              <a:rPr lang="en-US" sz="2800" dirty="0"/>
            </a:br>
            <a:endParaRPr lang="ru-RU" dirty="0"/>
          </a:p>
        </p:txBody>
      </p:sp>
    </p:spTree>
    <p:extLst>
      <p:ext uri="{BB962C8B-B14F-4D97-AF65-F5344CB8AC3E}">
        <p14:creationId xmlns:p14="http://schemas.microsoft.com/office/powerpoint/2010/main" val="419377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Revisionist approach</a:t>
            </a:r>
            <a:endParaRPr lang="ru-RU" dirty="0">
              <a:solidFill>
                <a:srgbClr val="0070C0"/>
              </a:solidFill>
            </a:endParaRPr>
          </a:p>
        </p:txBody>
      </p:sp>
      <p:sp>
        <p:nvSpPr>
          <p:cNvPr id="3" name="Объект 2"/>
          <p:cNvSpPr>
            <a:spLocks noGrp="1"/>
          </p:cNvSpPr>
          <p:nvPr>
            <p:ph idx="1"/>
          </p:nvPr>
        </p:nvSpPr>
        <p:spPr>
          <a:xfrm>
            <a:off x="356839" y="1505415"/>
            <a:ext cx="11530361" cy="4671548"/>
          </a:xfrm>
        </p:spPr>
        <p:txBody>
          <a:bodyPr/>
          <a:lstStyle/>
          <a:p>
            <a:pPr marL="0" indent="0">
              <a:buNone/>
            </a:pPr>
            <a:r>
              <a:rPr lang="en-US" sz="2800" dirty="0">
                <a:latin typeface="Times New Roman" panose="02020603050405020304" pitchFamily="18" charset="0"/>
                <a:cs typeface="Times New Roman" panose="02020603050405020304" pitchFamily="18" charset="0"/>
              </a:rPr>
              <a:t>N</a:t>
            </a:r>
            <a:r>
              <a:rPr lang="ru-RU" sz="2800" dirty="0">
                <a:latin typeface="Times New Roman" panose="02020603050405020304" pitchFamily="18" charset="0"/>
                <a:cs typeface="Times New Roman" panose="02020603050405020304" pitchFamily="18" charset="0"/>
              </a:rPr>
              <a:t>. Е. </a:t>
            </a:r>
            <a:r>
              <a:rPr lang="en-US" sz="2800" dirty="0" smtClean="0">
                <a:latin typeface="Times New Roman" panose="02020603050405020304" pitchFamily="18" charset="0"/>
                <a:cs typeface="Times New Roman" panose="02020603050405020304" pitchFamily="18" charset="0"/>
              </a:rPr>
              <a:t>Miller</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was the first to respond</a:t>
            </a: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criticism [</a:t>
            </a:r>
            <a:r>
              <a:rPr lang="ru-RU" sz="2800" dirty="0" smtClean="0">
                <a:latin typeface="Times New Roman" panose="02020603050405020304" pitchFamily="18" charset="0"/>
                <a:cs typeface="Times New Roman" panose="02020603050405020304" pitchFamily="18" charset="0"/>
              </a:rPr>
              <a:t>1941] </a:t>
            </a:r>
            <a:r>
              <a:rPr lang="en-US" sz="2800" dirty="0" smtClean="0">
                <a:latin typeface="Times New Roman" panose="02020603050405020304" pitchFamily="18" charset="0"/>
                <a:cs typeface="Times New Roman" panose="02020603050405020304" pitchFamily="18" charset="0"/>
              </a:rPr>
              <a:t>and</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reformulated the </a:t>
            </a:r>
            <a:r>
              <a:rPr lang="en-US" sz="2800" dirty="0" err="1" smtClean="0">
                <a:latin typeface="Times New Roman" panose="02020603050405020304" pitchFamily="18" charset="0"/>
                <a:cs typeface="Times New Roman" panose="02020603050405020304" pitchFamily="18" charset="0"/>
              </a:rPr>
              <a:t>hypothesys</a:t>
            </a:r>
            <a:r>
              <a:rPr lang="en-US" sz="2800" dirty="0" smtClean="0">
                <a:latin typeface="Times New Roman" panose="02020603050405020304" pitchFamily="18" charset="0"/>
                <a:cs typeface="Times New Roman" panose="02020603050405020304" pitchFamily="18" charset="0"/>
              </a:rPr>
              <a:t> as following</a:t>
            </a:r>
            <a:r>
              <a:rPr lang="ru-RU"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frustration </a:t>
            </a:r>
            <a:r>
              <a:rPr lang="en-US" sz="2800" b="1" dirty="0" smtClean="0">
                <a:latin typeface="Times New Roman" panose="02020603050405020304" pitchFamily="18" charset="0"/>
                <a:cs typeface="Times New Roman" panose="02020603050405020304" pitchFamily="18" charset="0"/>
              </a:rPr>
              <a:t>only creates the prerequisites </a:t>
            </a:r>
            <a:r>
              <a:rPr lang="en-US" sz="2800" dirty="0">
                <a:latin typeface="Times New Roman" panose="02020603050405020304" pitchFamily="18" charset="0"/>
                <a:cs typeface="Times New Roman" panose="02020603050405020304" pitchFamily="18" charset="0"/>
              </a:rPr>
              <a:t>to a number of different types of response, one of which is </a:t>
            </a:r>
            <a:r>
              <a:rPr lang="en-US" sz="2800" dirty="0" smtClean="0">
                <a:latin typeface="Times New Roman" panose="02020603050405020304" pitchFamily="18" charset="0"/>
                <a:cs typeface="Times New Roman" panose="02020603050405020304" pitchFamily="18" charset="0"/>
              </a:rPr>
              <a:t>aggression.</a:t>
            </a:r>
            <a:endParaRPr lang="ru-RU" sz="2800"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591712" y="3023217"/>
            <a:ext cx="2720897" cy="914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FRUSTRATION</a:t>
            </a:r>
            <a:endParaRPr lang="ru-RU" sz="2800" b="1" dirty="0">
              <a:solidFill>
                <a:schemeClr val="tx1"/>
              </a:solidFill>
            </a:endParaRPr>
          </a:p>
        </p:txBody>
      </p:sp>
      <p:sp>
        <p:nvSpPr>
          <p:cNvPr id="6" name="Скругленный прямоугольник 5"/>
          <p:cNvSpPr/>
          <p:nvPr/>
        </p:nvSpPr>
        <p:spPr>
          <a:xfrm>
            <a:off x="7322634" y="2932771"/>
            <a:ext cx="2720897" cy="914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AGGRESSION</a:t>
            </a:r>
            <a:endParaRPr lang="ru-RU"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7322634" y="4197812"/>
            <a:ext cx="2720897" cy="914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Other type of </a:t>
            </a:r>
            <a:r>
              <a:rPr lang="en-US" sz="2400" b="1" dirty="0" err="1" smtClean="0">
                <a:solidFill>
                  <a:schemeClr val="tx1"/>
                </a:solidFill>
              </a:rPr>
              <a:t>responce</a:t>
            </a:r>
            <a:endParaRPr lang="ru-RU" sz="2400" b="1" dirty="0">
              <a:solidFill>
                <a:schemeClr val="tx1"/>
              </a:solidFill>
            </a:endParaRPr>
          </a:p>
        </p:txBody>
      </p:sp>
      <p:sp>
        <p:nvSpPr>
          <p:cNvPr id="10" name="Скругленный прямоугольник 9"/>
          <p:cNvSpPr/>
          <p:nvPr/>
        </p:nvSpPr>
        <p:spPr>
          <a:xfrm>
            <a:off x="7322634" y="5613204"/>
            <a:ext cx="2720897" cy="914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a:t>
            </a:r>
            <a:r>
              <a:rPr lang="en-US" sz="2400" b="1" dirty="0" smtClean="0">
                <a:solidFill>
                  <a:schemeClr val="tx1"/>
                </a:solidFill>
              </a:rPr>
              <a:t>ther type of </a:t>
            </a:r>
            <a:r>
              <a:rPr lang="en-US" sz="2400" b="1" dirty="0" err="1" smtClean="0">
                <a:solidFill>
                  <a:schemeClr val="tx1"/>
                </a:solidFill>
              </a:rPr>
              <a:t>responce</a:t>
            </a:r>
            <a:endParaRPr lang="ru-RU" sz="2400" b="1" dirty="0">
              <a:solidFill>
                <a:schemeClr val="tx1"/>
              </a:solidFill>
            </a:endParaRPr>
          </a:p>
        </p:txBody>
      </p:sp>
      <p:cxnSp>
        <p:nvCxnSpPr>
          <p:cNvPr id="12" name="Прямая со стрелкой 11"/>
          <p:cNvCxnSpPr/>
          <p:nvPr/>
        </p:nvCxnSpPr>
        <p:spPr>
          <a:xfrm>
            <a:off x="3512634" y="3480417"/>
            <a:ext cx="366875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3500553" y="3682261"/>
            <a:ext cx="3427142" cy="11287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512634" y="3988924"/>
            <a:ext cx="3603005" cy="21880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21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Revisionist approach</a:t>
            </a:r>
            <a:endParaRPr lang="ru-RU" dirty="0"/>
          </a:p>
        </p:txBody>
      </p:sp>
      <p:sp>
        <p:nvSpPr>
          <p:cNvPr id="3" name="Объект 2"/>
          <p:cNvSpPr>
            <a:spLocks noGrp="1"/>
          </p:cNvSpPr>
          <p:nvPr>
            <p:ph idx="1"/>
          </p:nvPr>
        </p:nvSpPr>
        <p:spPr>
          <a:xfrm>
            <a:off x="838200" y="1825624"/>
            <a:ext cx="10515600" cy="5032375"/>
          </a:xfrm>
        </p:spPr>
        <p:txBody>
          <a:bodyPr/>
          <a:lstStyle/>
          <a:p>
            <a:pPr marL="0" indent="0">
              <a:buNone/>
            </a:pPr>
            <a:r>
              <a:rPr lang="en-US" sz="2800" dirty="0" smtClean="0">
                <a:latin typeface="Times New Roman" panose="02020603050405020304" pitchFamily="18" charset="0"/>
                <a:cs typeface="Times New Roman" panose="02020603050405020304" pitchFamily="18" charset="0"/>
              </a:rPr>
              <a:t>According to</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Miller, each </a:t>
            </a:r>
            <a:r>
              <a:rPr lang="en-US" sz="2800" dirty="0">
                <a:latin typeface="Times New Roman" panose="02020603050405020304" pitchFamily="18" charset="0"/>
                <a:cs typeface="Times New Roman" panose="02020603050405020304" pitchFamily="18" charset="0"/>
              </a:rPr>
              <a:t>person has a specific set of reactions to frustration, which can be </a:t>
            </a:r>
            <a:r>
              <a:rPr lang="en-US" sz="2800" dirty="0" smtClean="0">
                <a:latin typeface="Times New Roman" panose="02020603050405020304" pitchFamily="18" charset="0"/>
                <a:cs typeface="Times New Roman" panose="02020603050405020304" pitchFamily="18" charset="0"/>
              </a:rPr>
              <a:t>arranged </a:t>
            </a:r>
            <a:r>
              <a:rPr lang="en-US" sz="2800" dirty="0">
                <a:latin typeface="Times New Roman" panose="02020603050405020304" pitchFamily="18" charset="0"/>
                <a:cs typeface="Times New Roman" panose="02020603050405020304" pitchFamily="18" charset="0"/>
              </a:rPr>
              <a:t>into a certain hierarchy of urges. The aggressive </a:t>
            </a:r>
            <a:r>
              <a:rPr lang="en-US" sz="2800" dirty="0" smtClean="0">
                <a:latin typeface="Times New Roman" panose="02020603050405020304" pitchFamily="18" charset="0"/>
                <a:cs typeface="Times New Roman" panose="02020603050405020304" pitchFamily="18" charset="0"/>
              </a:rPr>
              <a:t>impulse can </a:t>
            </a:r>
            <a:r>
              <a:rPr lang="en-US" sz="2800" dirty="0">
                <a:latin typeface="Times New Roman" panose="02020603050405020304" pitchFamily="18" charset="0"/>
                <a:cs typeface="Times New Roman" panose="02020603050405020304" pitchFamily="18" charset="0"/>
              </a:rPr>
              <a:t>occupy any position in this hierarchy. If it is the strongest of the </a:t>
            </a:r>
            <a:r>
              <a:rPr lang="en-US" sz="2800" dirty="0" smtClean="0">
                <a:latin typeface="Times New Roman" panose="02020603050405020304" pitchFamily="18" charset="0"/>
                <a:cs typeface="Times New Roman" panose="02020603050405020304" pitchFamily="18" charset="0"/>
              </a:rPr>
              <a:t>impulses</a:t>
            </a:r>
            <a:r>
              <a:rPr lang="en-US" sz="2800" dirty="0">
                <a:latin typeface="Times New Roman" panose="02020603050405020304" pitchFamily="18" charset="0"/>
                <a:cs typeface="Times New Roman" panose="02020603050405020304" pitchFamily="18" charset="0"/>
              </a:rPr>
              <a:t>, it will most likely motivate a person's actions. </a:t>
            </a:r>
            <a:r>
              <a:rPr lang="en-US" sz="2800" dirty="0" smtClean="0">
                <a:latin typeface="Times New Roman" panose="02020603050405020304" pitchFamily="18" charset="0"/>
                <a:cs typeface="Times New Roman" panose="02020603050405020304" pitchFamily="18" charset="0"/>
              </a:rPr>
              <a:t>However if other impulses (perhaps </a:t>
            </a:r>
            <a:r>
              <a:rPr lang="en-US" sz="2800" dirty="0">
                <a:latin typeface="Times New Roman" panose="02020603050405020304" pitchFamily="18" charset="0"/>
                <a:cs typeface="Times New Roman" panose="02020603050405020304" pitchFamily="18" charset="0"/>
              </a:rPr>
              <a:t>incompatible with </a:t>
            </a:r>
            <a:r>
              <a:rPr lang="en-US" sz="2800" dirty="0" smtClean="0">
                <a:latin typeface="Times New Roman" panose="02020603050405020304" pitchFamily="18" charset="0"/>
                <a:cs typeface="Times New Roman" panose="02020603050405020304" pitchFamily="18" charset="0"/>
              </a:rPr>
              <a:t>aggression) outweigh or even attenuate the urge for aggression, </a:t>
            </a:r>
            <a:r>
              <a:rPr lang="en-US" sz="2800" dirty="0">
                <a:latin typeface="Times New Roman" panose="02020603050405020304" pitchFamily="18" charset="0"/>
                <a:cs typeface="Times New Roman" panose="02020603050405020304" pitchFamily="18" charset="0"/>
              </a:rPr>
              <a:t>then the person will react accordingly, and possibly </a:t>
            </a:r>
            <a:r>
              <a:rPr lang="en-US" sz="2800" dirty="0" smtClean="0">
                <a:latin typeface="Times New Roman" panose="02020603050405020304" pitchFamily="18" charset="0"/>
                <a:cs typeface="Times New Roman" panose="02020603050405020304" pitchFamily="18" charset="0"/>
              </a:rPr>
              <a:t>won’t behave aggressively at all or </a:t>
            </a:r>
            <a:r>
              <a:rPr lang="en-US" sz="2800" dirty="0">
                <a:latin typeface="Times New Roman" panose="02020603050405020304" pitchFamily="18" charset="0"/>
                <a:cs typeface="Times New Roman" panose="02020603050405020304" pitchFamily="18" charset="0"/>
              </a:rPr>
              <a:t>for </a:t>
            </a:r>
            <a:r>
              <a:rPr lang="en-US" sz="2800" dirty="0" smtClean="0">
                <a:latin typeface="Times New Roman" panose="02020603050405020304" pitchFamily="18" charset="0"/>
                <a:cs typeface="Times New Roman" panose="02020603050405020304" pitchFamily="18" charset="0"/>
              </a:rPr>
              <a:t>some time</a:t>
            </a:r>
            <a:r>
              <a:rPr lang="en-US" sz="2800" dirty="0">
                <a:latin typeface="Times New Roman" panose="02020603050405020304" pitchFamily="18" charset="0"/>
                <a:cs typeface="Times New Roman" panose="02020603050405020304" pitchFamily="18" charset="0"/>
              </a:rPr>
              <a:t>.</a:t>
            </a: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443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Revisionist approach</a:t>
            </a:r>
            <a:endParaRPr lang="ru-RU" dirty="0"/>
          </a:p>
        </p:txBody>
      </p:sp>
      <p:sp>
        <p:nvSpPr>
          <p:cNvPr id="3" name="Объект 2"/>
          <p:cNvSpPr>
            <a:spLocks noGrp="1"/>
          </p:cNvSpPr>
          <p:nvPr>
            <p:ph idx="1"/>
          </p:nvPr>
        </p:nvSpPr>
        <p:spPr>
          <a:xfrm>
            <a:off x="334537" y="1825624"/>
            <a:ext cx="11586117" cy="5032375"/>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Thus, two </a:t>
            </a:r>
            <a:r>
              <a:rPr lang="en-US" sz="2800" dirty="0">
                <a:latin typeface="Times New Roman" panose="02020603050405020304" pitchFamily="18" charset="0"/>
                <a:cs typeface="Times New Roman" panose="02020603050405020304" pitchFamily="18" charset="0"/>
              </a:rPr>
              <a:t>conclusions have </a:t>
            </a:r>
            <a:r>
              <a:rPr lang="en-US" sz="2800" dirty="0" smtClean="0">
                <a:latin typeface="Times New Roman" panose="02020603050405020304" pitchFamily="18" charset="0"/>
                <a:cs typeface="Times New Roman" panose="02020603050405020304" pitchFamily="18" charset="0"/>
              </a:rPr>
              <a:t>been </a:t>
            </a:r>
            <a:r>
              <a:rPr lang="en-US" sz="2800" dirty="0">
                <a:latin typeface="Times New Roman" panose="02020603050405020304" pitchFamily="18" charset="0"/>
                <a:cs typeface="Times New Roman" panose="02020603050405020304" pitchFamily="18" charset="0"/>
              </a:rPr>
              <a:t>drawn:</a:t>
            </a:r>
          </a:p>
          <a:p>
            <a:r>
              <a:rPr lang="en-US" sz="2800" dirty="0">
                <a:latin typeface="Times New Roman" panose="02020603050405020304" pitchFamily="18" charset="0"/>
                <a:cs typeface="Times New Roman" panose="02020603050405020304" pitchFamily="18" charset="0"/>
              </a:rPr>
              <a:t>If other </a:t>
            </a:r>
            <a:r>
              <a:rPr lang="en-US" sz="2800" dirty="0" smtClean="0">
                <a:latin typeface="Times New Roman" panose="02020603050405020304" pitchFamily="18" charset="0"/>
                <a:cs typeface="Times New Roman" panose="02020603050405020304" pitchFamily="18" charset="0"/>
              </a:rPr>
              <a:t>types of reactions </a:t>
            </a:r>
            <a:r>
              <a:rPr lang="en-US" sz="2800" dirty="0">
                <a:latin typeface="Times New Roman" panose="02020603050405020304" pitchFamily="18" charset="0"/>
                <a:cs typeface="Times New Roman" panose="02020603050405020304" pitchFamily="18" charset="0"/>
              </a:rPr>
              <a:t>lead to a decrease in the initial </a:t>
            </a:r>
            <a:r>
              <a:rPr lang="en-US" sz="2800" dirty="0" smtClean="0">
                <a:latin typeface="Times New Roman" panose="02020603050405020304" pitchFamily="18" charset="0"/>
                <a:cs typeface="Times New Roman" panose="02020603050405020304" pitchFamily="18" charset="0"/>
              </a:rPr>
              <a:t>frustration, </a:t>
            </a:r>
            <a:r>
              <a:rPr lang="en-US" sz="2800" dirty="0">
                <a:latin typeface="Times New Roman" panose="02020603050405020304" pitchFamily="18" charset="0"/>
                <a:cs typeface="Times New Roman" panose="02020603050405020304" pitchFamily="18" charset="0"/>
              </a:rPr>
              <a:t>then the </a:t>
            </a:r>
            <a:r>
              <a:rPr lang="en-US" sz="2800" dirty="0" smtClean="0">
                <a:latin typeface="Times New Roman" panose="02020603050405020304" pitchFamily="18" charset="0"/>
                <a:cs typeface="Times New Roman" panose="02020603050405020304" pitchFamily="18" charset="0"/>
              </a:rPr>
              <a:t>intensity </a:t>
            </a:r>
            <a:r>
              <a:rPr lang="en-US" sz="2800" dirty="0">
                <a:latin typeface="Times New Roman" panose="02020603050405020304" pitchFamily="18" charset="0"/>
                <a:cs typeface="Times New Roman" panose="02020603050405020304" pitchFamily="18" charset="0"/>
              </a:rPr>
              <a:t>of the </a:t>
            </a:r>
            <a:r>
              <a:rPr lang="en-US" sz="2800" dirty="0" smtClean="0">
                <a:latin typeface="Times New Roman" panose="02020603050405020304" pitchFamily="18" charset="0"/>
                <a:cs typeface="Times New Roman" panose="02020603050405020304" pitchFamily="18" charset="0"/>
              </a:rPr>
              <a:t>aggressive urge </a:t>
            </a:r>
            <a:r>
              <a:rPr lang="en-US" sz="2800" dirty="0">
                <a:latin typeface="Times New Roman" panose="02020603050405020304" pitchFamily="18" charset="0"/>
                <a:cs typeface="Times New Roman" panose="02020603050405020304" pitchFamily="18" charset="0"/>
              </a:rPr>
              <a:t>also decreases, </a:t>
            </a:r>
            <a:r>
              <a:rPr lang="en-US" sz="2800" dirty="0" smtClean="0">
                <a:latin typeface="Times New Roman" panose="02020603050405020304" pitchFamily="18" charset="0"/>
                <a:cs typeface="Times New Roman" panose="02020603050405020304" pitchFamily="18" charset="0"/>
              </a:rPr>
              <a:t>so the aggression </a:t>
            </a:r>
            <a:r>
              <a:rPr lang="en-US" sz="2800" dirty="0">
                <a:latin typeface="Times New Roman" panose="02020603050405020304" pitchFamily="18" charset="0"/>
                <a:cs typeface="Times New Roman" panose="02020603050405020304" pitchFamily="18" charset="0"/>
              </a:rPr>
              <a:t>may not </a:t>
            </a:r>
            <a:r>
              <a:rPr lang="en-US" sz="2800" dirty="0" smtClean="0">
                <a:latin typeface="Times New Roman" panose="02020603050405020304" pitchFamily="18" charset="0"/>
                <a:cs typeface="Times New Roman" panose="02020603050405020304" pitchFamily="18" charset="0"/>
              </a:rPr>
              <a:t>manifest itself;</a:t>
            </a: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the first reaction didn't lead to a decrease in the initial </a:t>
            </a:r>
            <a:r>
              <a:rPr lang="en-US" sz="2800" dirty="0" smtClean="0">
                <a:latin typeface="Times New Roman" panose="02020603050405020304" pitchFamily="18" charset="0"/>
                <a:cs typeface="Times New Roman" panose="02020603050405020304" pitchFamily="18" charset="0"/>
              </a:rPr>
              <a:t>frustration, </a:t>
            </a:r>
            <a:r>
              <a:rPr lang="en-US" sz="2800" dirty="0">
                <a:latin typeface="Times New Roman" panose="02020603050405020304" pitchFamily="18" charset="0"/>
                <a:cs typeface="Times New Roman" panose="02020603050405020304" pitchFamily="18" charset="0"/>
              </a:rPr>
              <a:t>then the non-aggressive </a:t>
            </a:r>
            <a:r>
              <a:rPr lang="en-US" sz="2800" dirty="0" smtClean="0">
                <a:latin typeface="Times New Roman" panose="02020603050405020304" pitchFamily="18" charset="0"/>
                <a:cs typeface="Times New Roman" panose="02020603050405020304" pitchFamily="18" charset="0"/>
              </a:rPr>
              <a:t>impulse </a:t>
            </a:r>
            <a:r>
              <a:rPr lang="en-US" sz="2800" dirty="0">
                <a:latin typeface="Times New Roman" panose="02020603050405020304" pitchFamily="18" charset="0"/>
                <a:cs typeface="Times New Roman" panose="02020603050405020304" pitchFamily="18" charset="0"/>
              </a:rPr>
              <a:t>weakens or even </a:t>
            </a:r>
            <a:r>
              <a:rPr lang="en-US" sz="2800" dirty="0" smtClean="0">
                <a:latin typeface="Times New Roman" panose="02020603050405020304" pitchFamily="18" charset="0"/>
                <a:cs typeface="Times New Roman" panose="02020603050405020304" pitchFamily="18" charset="0"/>
              </a:rPr>
              <a:t>disappears, and it’s place is taken </a:t>
            </a:r>
            <a:r>
              <a:rPr lang="en-US" sz="2800" dirty="0">
                <a:latin typeface="Times New Roman" panose="02020603050405020304" pitchFamily="18" charset="0"/>
                <a:cs typeface="Times New Roman" panose="02020603050405020304" pitchFamily="18" charset="0"/>
              </a:rPr>
              <a:t>the next </a:t>
            </a:r>
            <a:r>
              <a:rPr lang="en-US" sz="2800" dirty="0" smtClean="0">
                <a:latin typeface="Times New Roman" panose="02020603050405020304" pitchFamily="18" charset="0"/>
                <a:cs typeface="Times New Roman" panose="02020603050405020304" pitchFamily="18" charset="0"/>
              </a:rPr>
              <a:t>dominant impulse </a:t>
            </a:r>
            <a:r>
              <a:rPr lang="en-US" sz="2800" dirty="0">
                <a:latin typeface="Times New Roman" panose="02020603050405020304" pitchFamily="18" charset="0"/>
                <a:cs typeface="Times New Roman" panose="02020603050405020304" pitchFamily="18" charset="0"/>
              </a:rPr>
              <a:t>in the </a:t>
            </a:r>
            <a:r>
              <a:rPr lang="en-US" sz="2800" dirty="0" smtClean="0">
                <a:latin typeface="Times New Roman" panose="02020603050405020304" pitchFamily="18" charset="0"/>
                <a:cs typeface="Times New Roman" panose="02020603050405020304" pitchFamily="18" charset="0"/>
              </a:rPr>
              <a:t>hierarchy, </a:t>
            </a:r>
            <a:r>
              <a:rPr lang="en-US" sz="2800" dirty="0">
                <a:latin typeface="Times New Roman" panose="02020603050405020304" pitchFamily="18" charset="0"/>
                <a:cs typeface="Times New Roman" panose="02020603050405020304" pitchFamily="18" charset="0"/>
              </a:rPr>
              <a:t>which may be </a:t>
            </a:r>
            <a:r>
              <a:rPr lang="en-US" sz="2800" dirty="0" smtClean="0">
                <a:latin typeface="Times New Roman" panose="02020603050405020304" pitchFamily="18" charset="0"/>
                <a:cs typeface="Times New Roman" panose="02020603050405020304" pitchFamily="18" charset="0"/>
              </a:rPr>
              <a:t>aggressive.</a:t>
            </a:r>
            <a:endParaRPr lang="en-US"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55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Revisionist approach</a:t>
            </a:r>
            <a:endParaRPr lang="ru-RU" dirty="0"/>
          </a:p>
        </p:txBody>
      </p:sp>
      <p:sp>
        <p:nvSpPr>
          <p:cNvPr id="3" name="Объект 2"/>
          <p:cNvSpPr>
            <a:spLocks noGrp="1"/>
          </p:cNvSpPr>
          <p:nvPr>
            <p:ph idx="1"/>
          </p:nvPr>
        </p:nvSpPr>
        <p:spPr>
          <a:xfrm>
            <a:off x="546410" y="1825624"/>
            <a:ext cx="11307336" cy="4798199"/>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A certain </a:t>
            </a:r>
            <a:r>
              <a:rPr lang="en-US" sz="2800" dirty="0" smtClean="0">
                <a:latin typeface="Times New Roman" panose="02020603050405020304" pitchFamily="18" charset="0"/>
                <a:cs typeface="Times New Roman" panose="02020603050405020304" pitchFamily="18" charset="0"/>
              </a:rPr>
              <a:t>pattern </a:t>
            </a:r>
            <a:r>
              <a:rPr lang="en-US" sz="2800" dirty="0">
                <a:latin typeface="Times New Roman" panose="02020603050405020304" pitchFamily="18" charset="0"/>
                <a:cs typeface="Times New Roman" panose="02020603050405020304" pitchFamily="18" charset="0"/>
              </a:rPr>
              <a:t>has been formulated:</a:t>
            </a:r>
          </a:p>
          <a:p>
            <a:pPr marL="0" indent="0">
              <a:buNone/>
            </a:pPr>
            <a:r>
              <a:rPr lang="en-US" sz="2800" dirty="0">
                <a:latin typeface="Times New Roman" panose="02020603050405020304" pitchFamily="18" charset="0"/>
                <a:cs typeface="Times New Roman" panose="02020603050405020304" pitchFamily="18" charset="0"/>
              </a:rPr>
              <a:t>the more often </a:t>
            </a:r>
            <a:r>
              <a:rPr lang="en-US" sz="2800" dirty="0" smtClean="0">
                <a:latin typeface="Times New Roman" panose="02020603050405020304" pitchFamily="18" charset="0"/>
                <a:cs typeface="Times New Roman" panose="02020603050405020304" pitchFamily="18" charset="0"/>
              </a:rPr>
              <a:t>the non-aggressive impulses </a:t>
            </a:r>
            <a:r>
              <a:rPr lang="en-US" sz="2800" dirty="0">
                <a:latin typeface="Times New Roman" panose="02020603050405020304" pitchFamily="18" charset="0"/>
                <a:cs typeface="Times New Roman" panose="02020603050405020304" pitchFamily="18" charset="0"/>
              </a:rPr>
              <a:t>fade under the influence of continuing frustration, the more likely it is that the aggressive urge (initially inactive) becomes dominant </a:t>
            </a:r>
            <a:r>
              <a:rPr lang="en-US" sz="2800" dirty="0" smtClean="0">
                <a:latin typeface="Times New Roman" panose="02020603050405020304" pitchFamily="18" charset="0"/>
                <a:cs typeface="Times New Roman" panose="02020603050405020304" pitchFamily="18" charset="0"/>
              </a:rPr>
              <a:t>and lead to </a:t>
            </a:r>
            <a:r>
              <a:rPr lang="en-US" sz="2800" dirty="0">
                <a:latin typeface="Times New Roman" panose="02020603050405020304" pitchFamily="18" charset="0"/>
                <a:cs typeface="Times New Roman" panose="02020603050405020304" pitchFamily="18" charset="0"/>
              </a:rPr>
              <a:t>an act of </a:t>
            </a:r>
            <a:r>
              <a:rPr lang="en-US" sz="2800" dirty="0" smtClean="0">
                <a:latin typeface="Times New Roman" panose="02020603050405020304" pitchFamily="18" charset="0"/>
                <a:cs typeface="Times New Roman" panose="02020603050405020304" pitchFamily="18" charset="0"/>
              </a:rPr>
              <a:t>aggression </a:t>
            </a:r>
            <a:r>
              <a:rPr lang="en-US" sz="2800" dirty="0">
                <a:latin typeface="Times New Roman" panose="02020603050405020304" pitchFamily="18" charset="0"/>
                <a:cs typeface="Times New Roman" panose="02020603050405020304" pitchFamily="18" charset="0"/>
              </a:rPr>
              <a:t>as a </a:t>
            </a:r>
            <a:r>
              <a:rPr lang="en-US" sz="2800" dirty="0" err="1" smtClean="0">
                <a:latin typeface="Times New Roman" panose="02020603050405020304" pitchFamily="18" charset="0"/>
                <a:cs typeface="Times New Roman" panose="02020603050405020304" pitchFamily="18" charset="0"/>
              </a:rPr>
              <a:t>responce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the frustration.</a:t>
            </a:r>
          </a:p>
          <a:p>
            <a:pPr marL="0" indent="0">
              <a:buNone/>
            </a:pPr>
            <a:r>
              <a:rPr lang="en-US" sz="2800" dirty="0">
                <a:latin typeface="Times New Roman" panose="02020603050405020304" pitchFamily="18" charset="0"/>
                <a:cs typeface="Times New Roman" panose="02020603050405020304" pitchFamily="18" charset="0"/>
              </a:rPr>
              <a:t>   It is also noteworthy that each attenuated, unproductive </a:t>
            </a:r>
            <a:r>
              <a:rPr lang="en-US" sz="2800" dirty="0" smtClean="0">
                <a:latin typeface="Times New Roman" panose="02020603050405020304" pitchFamily="18" charset="0"/>
                <a:cs typeface="Times New Roman" panose="02020603050405020304" pitchFamily="18" charset="0"/>
              </a:rPr>
              <a:t>reaction will </a:t>
            </a:r>
            <a:r>
              <a:rPr lang="en-US" sz="2800" dirty="0">
                <a:latin typeface="Times New Roman" panose="02020603050405020304" pitchFamily="18" charset="0"/>
                <a:cs typeface="Times New Roman" panose="02020603050405020304" pitchFamily="18" charset="0"/>
              </a:rPr>
              <a:t>intensify the frustration, as if summed up with </a:t>
            </a:r>
            <a:r>
              <a:rPr lang="en-US" sz="2800" dirty="0" smtClean="0">
                <a:latin typeface="Times New Roman" panose="02020603050405020304" pitchFamily="18" charset="0"/>
                <a:cs typeface="Times New Roman" panose="02020603050405020304" pitchFamily="18" charset="0"/>
              </a:rPr>
              <a:t>subsequent </a:t>
            </a:r>
            <a:r>
              <a:rPr lang="en-US" sz="2800" dirty="0">
                <a:latin typeface="Times New Roman" panose="02020603050405020304" pitchFamily="18" charset="0"/>
                <a:cs typeface="Times New Roman" panose="02020603050405020304" pitchFamily="18" charset="0"/>
              </a:rPr>
              <a:t>reactions.  </a:t>
            </a:r>
          </a:p>
          <a:p>
            <a:pPr marL="0" indent="0">
              <a:buNone/>
            </a:pPr>
            <a:r>
              <a:rPr lang="en-US" sz="2800" dirty="0">
                <a:latin typeface="Times New Roman" panose="02020603050405020304" pitchFamily="18" charset="0"/>
                <a:cs typeface="Times New Roman" panose="02020603050405020304" pitchFamily="18" charset="0"/>
              </a:rPr>
              <a:t>   In other words, by the time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aggressive </a:t>
            </a:r>
            <a:r>
              <a:rPr lang="en-US" sz="2800" dirty="0" smtClean="0">
                <a:latin typeface="Times New Roman" panose="02020603050405020304" pitchFamily="18" charset="0"/>
                <a:cs typeface="Times New Roman" panose="02020603050405020304" pitchFamily="18" charset="0"/>
              </a:rPr>
              <a:t>impulse will reach the top of hierarchy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reactions, </a:t>
            </a:r>
            <a:r>
              <a:rPr lang="en-US" sz="2800" dirty="0">
                <a:latin typeface="Times New Roman" panose="02020603050405020304" pitchFamily="18" charset="0"/>
                <a:cs typeface="Times New Roman" panose="02020603050405020304" pitchFamily="18" charset="0"/>
              </a:rPr>
              <a:t>the act of aggression will be more </a:t>
            </a:r>
            <a:r>
              <a:rPr lang="en-US" sz="2800" dirty="0" smtClean="0">
                <a:latin typeface="Times New Roman" panose="02020603050405020304" pitchFamily="18" charset="0"/>
                <a:cs typeface="Times New Roman" panose="02020603050405020304" pitchFamily="18" charset="0"/>
              </a:rPr>
              <a:t>violent than it would be </a:t>
            </a:r>
            <a:r>
              <a:rPr lang="en-US" sz="2800" dirty="0">
                <a:latin typeface="Times New Roman" panose="02020603050405020304" pitchFamily="18" charset="0"/>
                <a:cs typeface="Times New Roman" panose="02020603050405020304" pitchFamily="18" charset="0"/>
              </a:rPr>
              <a:t>if </a:t>
            </a:r>
            <a:r>
              <a:rPr lang="en-US" sz="2800" dirty="0" smtClean="0">
                <a:latin typeface="Times New Roman" panose="02020603050405020304" pitchFamily="18" charset="0"/>
                <a:cs typeface="Times New Roman" panose="02020603050405020304" pitchFamily="18" charset="0"/>
              </a:rPr>
              <a:t>committed </a:t>
            </a:r>
            <a:r>
              <a:rPr lang="en-US" sz="2800" dirty="0">
                <a:latin typeface="Times New Roman" panose="02020603050405020304" pitchFamily="18" charset="0"/>
                <a:cs typeface="Times New Roman" panose="02020603050405020304" pitchFamily="18" charset="0"/>
              </a:rPr>
              <a:t>immediately as the first reaction to the frustration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42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1624"/>
            <a:ext cx="11586116" cy="968723"/>
          </a:xfrm>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model of </a:t>
            </a:r>
            <a:r>
              <a:rPr lang="en-US"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1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3100" b="1" dirty="0">
                <a:solidFill>
                  <a:srgbClr val="0070C0"/>
                </a:solidFill>
                <a:latin typeface="Times New Roman" panose="02020603050405020304" pitchFamily="18" charset="0"/>
                <a:cs typeface="Times New Roman" panose="02020603050405020304" pitchFamily="18" charset="0"/>
              </a:rPr>
              <a:t>Leonard Berkowitz's frustration model. </a:t>
            </a:r>
            <a:endParaRPr lang="ru-RU" sz="2800" b="1"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11874" y="1550020"/>
            <a:ext cx="9230608" cy="5107258"/>
          </a:xfrm>
        </p:spPr>
        <p:txBody>
          <a:bodyPr>
            <a:normAutofit/>
          </a:bodyPr>
          <a:lstStyle/>
          <a:p>
            <a:pPr marL="0" indent="0">
              <a:buNone/>
            </a:pPr>
            <a:r>
              <a:rPr lang="ru-RU"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Leonard Berkowitz </a:t>
            </a:r>
            <a:r>
              <a:rPr lang="en-US" sz="2800" dirty="0">
                <a:latin typeface="Times New Roman" panose="02020603050405020304" pitchFamily="18" charset="0"/>
                <a:cs typeface="Times New Roman" panose="02020603050405020304" pitchFamily="18" charset="0"/>
              </a:rPr>
              <a:t>is the author of another </a:t>
            </a:r>
            <a:r>
              <a:rPr lang="en-US" sz="2800" dirty="0" smtClean="0">
                <a:latin typeface="Times New Roman" panose="02020603050405020304" pitchFamily="18" charset="0"/>
                <a:cs typeface="Times New Roman" panose="02020603050405020304" pitchFamily="18" charset="0"/>
              </a:rPr>
              <a:t>modifi</a:t>
            </a:r>
            <a:r>
              <a:rPr lang="en-US" sz="2800" dirty="0" smtClean="0">
                <a:latin typeface="Times New Roman" panose="02020603050405020304" pitchFamily="18" charset="0"/>
                <a:cs typeface="Times New Roman" panose="02020603050405020304" pitchFamily="18" charset="0"/>
              </a:rPr>
              <a:t>cation</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frustration theory.</a:t>
            </a:r>
            <a:endParaRPr lang="ru-RU" sz="2800" b="1"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 </a:t>
            </a:r>
            <a:r>
              <a:rPr lang="en-US" sz="2800" dirty="0" smtClean="0">
                <a:latin typeface="Times New Roman" panose="02020603050405020304" pitchFamily="18" charset="0"/>
                <a:cs typeface="Times New Roman" panose="02020603050405020304" pitchFamily="18" charset="0"/>
              </a:rPr>
              <a:t>implemented </a:t>
            </a:r>
            <a:r>
              <a:rPr lang="en-US" sz="2800" dirty="0">
                <a:latin typeface="Times New Roman" panose="02020603050405020304" pitchFamily="18" charset="0"/>
                <a:cs typeface="Times New Roman" panose="02020603050405020304" pitchFamily="18" charset="0"/>
              </a:rPr>
              <a:t>three significant amendments</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the “frustration - aggression“ conceptual </a:t>
            </a:r>
            <a:r>
              <a:rPr lang="en-US" sz="2800" dirty="0" smtClean="0">
                <a:latin typeface="Times New Roman" panose="02020603050405020304" pitchFamily="18" charset="0"/>
                <a:cs typeface="Times New Roman" panose="02020603050405020304" pitchFamily="18" charset="0"/>
              </a:rPr>
              <a:t>scheme</a:t>
            </a:r>
            <a:r>
              <a:rPr lang="ru-RU"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а) </a:t>
            </a:r>
            <a:r>
              <a:rPr lang="en-US" sz="2800" dirty="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rustration </a:t>
            </a:r>
            <a:r>
              <a:rPr lang="en-US" sz="2800" dirty="0">
                <a:latin typeface="Times New Roman" panose="02020603050405020304" pitchFamily="18" charset="0"/>
                <a:cs typeface="Times New Roman" panose="02020603050405020304" pitchFamily="18" charset="0"/>
              </a:rPr>
              <a:t>doesn’t necessarily lead to aggressive actions but stimulates readiness to them</a:t>
            </a:r>
            <a:r>
              <a:rPr lang="ru-RU"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b</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ven </a:t>
            </a:r>
            <a:r>
              <a:rPr lang="en-US" sz="2800" dirty="0">
                <a:latin typeface="Times New Roman" panose="02020603050405020304" pitchFamily="18" charset="0"/>
                <a:cs typeface="Times New Roman" panose="02020603050405020304" pitchFamily="18" charset="0"/>
              </a:rPr>
              <a:t>in a state of readiness, aggression does not occur without proper conditions</a:t>
            </a:r>
            <a:r>
              <a:rPr lang="ru-RU"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c</a:t>
            </a:r>
            <a:r>
              <a:rPr lang="ru-RU"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esolving the frustrating situation through the </a:t>
            </a:r>
            <a:r>
              <a:rPr lang="en-US" sz="2800" dirty="0">
                <a:latin typeface="Times New Roman" panose="02020603050405020304" pitchFamily="18" charset="0"/>
                <a:cs typeface="Times New Roman" panose="02020603050405020304" pitchFamily="18" charset="0"/>
              </a:rPr>
              <a:t>aggressive actions </a:t>
            </a:r>
            <a:r>
              <a:rPr lang="en-US" sz="2800" dirty="0" smtClean="0">
                <a:latin typeface="Times New Roman" panose="02020603050405020304" pitchFamily="18" charset="0"/>
                <a:cs typeface="Times New Roman" panose="02020603050405020304" pitchFamily="18" charset="0"/>
              </a:rPr>
              <a:t>cultivates a </a:t>
            </a:r>
            <a:r>
              <a:rPr lang="en-US" sz="2800" dirty="0">
                <a:latin typeface="Times New Roman" panose="02020603050405020304" pitchFamily="18" charset="0"/>
                <a:cs typeface="Times New Roman" panose="02020603050405020304" pitchFamily="18" charset="0"/>
              </a:rPr>
              <a:t>habit </a:t>
            </a:r>
            <a:r>
              <a:rPr lang="en-US" sz="2800" dirty="0" smtClean="0">
                <a:latin typeface="Times New Roman" panose="02020603050405020304" pitchFamily="18" charset="0"/>
                <a:cs typeface="Times New Roman" panose="02020603050405020304" pitchFamily="18" charset="0"/>
              </a:rPr>
              <a:t>to resort to </a:t>
            </a:r>
            <a:r>
              <a:rPr lang="en-US" sz="2800" dirty="0">
                <a:latin typeface="Times New Roman" panose="02020603050405020304" pitchFamily="18" charset="0"/>
                <a:cs typeface="Times New Roman" panose="02020603050405020304" pitchFamily="18" charset="0"/>
              </a:rPr>
              <a:t>such actions.</a:t>
            </a:r>
            <a:endParaRPr lang="ru-RU" sz="2800" dirty="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pic>
        <p:nvPicPr>
          <p:cNvPr id="2050" name="Picture 2" descr="https://psych.wisc.edu/wp-content/uploads/2017/11/Berkowit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2482" y="1427355"/>
            <a:ext cx="2749518" cy="395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90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898" y="287069"/>
            <a:ext cx="11541512" cy="1106834"/>
          </a:xfrm>
        </p:spPr>
        <p:txBody>
          <a:bodyPr>
            <a:normAutofit fontScale="90000"/>
          </a:bodyPr>
          <a:lstStyle/>
          <a:p>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3600" b="1" dirty="0">
                <a:solidFill>
                  <a:srgbClr val="0070C0"/>
                </a:solidFill>
                <a:latin typeface="Times New Roman" panose="02020603050405020304" pitchFamily="18" charset="0"/>
                <a:cs typeface="Times New Roman" panose="02020603050405020304" pitchFamily="18" charset="0"/>
              </a:rPr>
              <a:t>Leonard Berkowitz's frustration model. </a:t>
            </a:r>
            <a:endParaRPr lang="ru-RU" dirty="0"/>
          </a:p>
        </p:txBody>
      </p:sp>
      <p:sp>
        <p:nvSpPr>
          <p:cNvPr id="3" name="Объект 2"/>
          <p:cNvSpPr>
            <a:spLocks noGrp="1"/>
          </p:cNvSpPr>
          <p:nvPr>
            <p:ph idx="1"/>
          </p:nvPr>
        </p:nvSpPr>
        <p:spPr>
          <a:xfrm>
            <a:off x="289932" y="1825625"/>
            <a:ext cx="11063868" cy="4351338"/>
          </a:xfrm>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These amendments were based on the statement that frustration itself is an aversive(painful) stimulus that only provokes aggressive reactions, not leading to aggressive behavior directly. However, such a readiness to aggressive actions occurs only when there are </a:t>
            </a:r>
            <a:r>
              <a:rPr lang="en-US" sz="2800" dirty="0" smtClean="0">
                <a:latin typeface="Times New Roman" panose="02020603050405020304" pitchFamily="18" charset="0"/>
                <a:cs typeface="Times New Roman" panose="02020603050405020304" pitchFamily="18" charset="0"/>
              </a:rPr>
              <a:t>certain </a:t>
            </a:r>
            <a:r>
              <a:rPr lang="en-US" sz="2800" dirty="0">
                <a:latin typeface="Times New Roman" panose="02020603050405020304" pitchFamily="18" charset="0"/>
                <a:cs typeface="Times New Roman" panose="02020603050405020304" pitchFamily="18" charset="0"/>
              </a:rPr>
              <a:t>impulses to aggression - some environmental incentives associated with </a:t>
            </a:r>
            <a:r>
              <a:rPr lang="en-US" sz="2800" dirty="0" smtClean="0">
                <a:latin typeface="Times New Roman" panose="02020603050405020304" pitchFamily="18" charset="0"/>
                <a:cs typeface="Times New Roman" panose="02020603050405020304" pitchFamily="18" charset="0"/>
              </a:rPr>
              <a:t>some</a:t>
            </a:r>
            <a:r>
              <a:rPr lang="en-US" sz="2800" dirty="0" smtClean="0">
                <a:latin typeface="Times New Roman" panose="02020603050405020304" pitchFamily="18" charset="0"/>
                <a:cs typeface="Times New Roman" panose="02020603050405020304" pitchFamily="18" charset="0"/>
              </a:rPr>
              <a:t> factors from past or present </a:t>
            </a:r>
            <a:r>
              <a:rPr lang="en-US" sz="2800" dirty="0">
                <a:latin typeface="Times New Roman" panose="02020603050405020304" pitchFamily="18" charset="0"/>
                <a:cs typeface="Times New Roman" panose="02020603050405020304" pitchFamily="18" charset="0"/>
              </a:rPr>
              <a:t>that </a:t>
            </a:r>
            <a:r>
              <a:rPr lang="en-US" sz="2800" dirty="0" smtClean="0">
                <a:latin typeface="Times New Roman" panose="02020603050405020304" pitchFamily="18" charset="0"/>
                <a:cs typeface="Times New Roman" panose="02020603050405020304" pitchFamily="18" charset="0"/>
              </a:rPr>
              <a:t>provoke </a:t>
            </a:r>
            <a:r>
              <a:rPr lang="en-US" sz="2800" dirty="0">
                <a:latin typeface="Times New Roman" panose="02020603050405020304" pitchFamily="18" charset="0"/>
                <a:cs typeface="Times New Roman" panose="02020603050405020304" pitchFamily="18" charset="0"/>
              </a:rPr>
              <a:t>aggression.</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212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024" y="156117"/>
            <a:ext cx="11831444" cy="1405051"/>
          </a:xfrm>
        </p:spPr>
        <p:txBody>
          <a:bodyPr>
            <a:normAutofit/>
          </a:bodyPr>
          <a:lstStyle/>
          <a:p>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3600" b="1" dirty="0">
                <a:solidFill>
                  <a:srgbClr val="0070C0"/>
                </a:solidFill>
                <a:latin typeface="Times New Roman" panose="02020603050405020304" pitchFamily="18" charset="0"/>
                <a:cs typeface="Times New Roman" panose="02020603050405020304" pitchFamily="18" charset="0"/>
              </a:rPr>
              <a:t>Leonard Berkowitz's frustration model. </a:t>
            </a:r>
            <a:endParaRPr lang="ru-RU" dirty="0"/>
          </a:p>
        </p:txBody>
      </p:sp>
      <p:sp>
        <p:nvSpPr>
          <p:cNvPr id="3" name="Объект 2"/>
          <p:cNvSpPr>
            <a:spLocks noGrp="1"/>
          </p:cNvSpPr>
          <p:nvPr>
            <p:ph idx="1"/>
          </p:nvPr>
        </p:nvSpPr>
        <p:spPr>
          <a:xfrm>
            <a:off x="323385" y="1784193"/>
            <a:ext cx="11030415" cy="4392769"/>
          </a:xfrm>
        </p:spPr>
        <p:txBody>
          <a:bodyPr/>
          <a:lstStyle/>
          <a:p>
            <a:endParaRPr lang="ru-RU" dirty="0"/>
          </a:p>
        </p:txBody>
      </p:sp>
      <p:sp>
        <p:nvSpPr>
          <p:cNvPr id="5" name="Скругленный прямоугольник 4"/>
          <p:cNvSpPr/>
          <p:nvPr/>
        </p:nvSpPr>
        <p:spPr>
          <a:xfrm>
            <a:off x="223023" y="1784194"/>
            <a:ext cx="3189249" cy="156117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latin typeface="Times New Roman" panose="02020603050405020304" pitchFamily="18" charset="0"/>
                <a:cs typeface="Times New Roman" panose="02020603050405020304" pitchFamily="18" charset="0"/>
              </a:rPr>
              <a:t>Aversive stimulus</a:t>
            </a:r>
            <a:br>
              <a:rPr lang="en-US" sz="2400" b="1" i="1"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pain</a:t>
            </a:r>
            <a:r>
              <a:rPr lang="ru-RU"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frustration</a:t>
            </a:r>
            <a:r>
              <a:rPr lang="ru-RU"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deprivation</a:t>
            </a:r>
            <a:r>
              <a:rPr lang="ru-RU"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discomfort </a:t>
            </a:r>
            <a:r>
              <a:rPr lang="en-US" sz="2400" dirty="0" err="1">
                <a:solidFill>
                  <a:schemeClr val="tx1"/>
                </a:solidFill>
                <a:latin typeface="Times New Roman" panose="02020603050405020304" pitchFamily="18" charset="0"/>
                <a:cs typeface="Times New Roman" panose="02020603050405020304" pitchFamily="18" charset="0"/>
              </a:rPr>
              <a:t>etc</a:t>
            </a:r>
            <a:r>
              <a:rPr lang="ru-RU" sz="2400" dirty="0">
                <a:solidFill>
                  <a:schemeClr val="tx1"/>
                </a:solidFill>
                <a:latin typeface="Times New Roman" panose="02020603050405020304" pitchFamily="18" charset="0"/>
                <a:cs typeface="Times New Roman" panose="02020603050405020304" pitchFamily="18" charset="0"/>
              </a:rPr>
              <a:t>.)</a:t>
            </a:r>
          </a:p>
        </p:txBody>
      </p:sp>
      <p:sp>
        <p:nvSpPr>
          <p:cNvPr id="6" name="Скругленный прямоугольник 5"/>
          <p:cNvSpPr/>
          <p:nvPr/>
        </p:nvSpPr>
        <p:spPr>
          <a:xfrm>
            <a:off x="4868436" y="1784194"/>
            <a:ext cx="2720897" cy="914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Readiness to aggressive action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Плюс 8"/>
          <p:cNvSpPr/>
          <p:nvPr/>
        </p:nvSpPr>
        <p:spPr>
          <a:xfrm>
            <a:off x="5843240" y="2726472"/>
            <a:ext cx="568711" cy="429324"/>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4868436" y="3183674"/>
            <a:ext cx="2720897" cy="914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Aggression incentives</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8455411" y="2698594"/>
            <a:ext cx="2720897"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Aggressive </a:t>
            </a:r>
            <a:r>
              <a:rPr lang="en-US" sz="2000" dirty="0" err="1">
                <a:solidFill>
                  <a:schemeClr val="tx1"/>
                </a:solidFill>
                <a:latin typeface="Times New Roman" panose="02020603050405020304" pitchFamily="18" charset="0"/>
                <a:cs typeface="Times New Roman" panose="02020603050405020304" pitchFamily="18" charset="0"/>
              </a:rPr>
              <a:t>behaviour</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5" name="Стрелка вправо 14"/>
          <p:cNvSpPr/>
          <p:nvPr/>
        </p:nvSpPr>
        <p:spPr>
          <a:xfrm>
            <a:off x="3491259" y="2046248"/>
            <a:ext cx="1326996" cy="390291"/>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7589333" y="2436539"/>
            <a:ext cx="866078" cy="1176455"/>
          </a:xfrm>
          <a:prstGeom prst="right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7865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049" y="267629"/>
            <a:ext cx="11351941" cy="1081669"/>
          </a:xfrm>
        </p:spPr>
        <p:txBody>
          <a:bodyPr>
            <a:normAutofit/>
          </a:bodyPr>
          <a:lstStyle/>
          <a:p>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3200" b="1" dirty="0">
                <a:solidFill>
                  <a:srgbClr val="0070C0"/>
                </a:solidFill>
                <a:latin typeface="Times New Roman" panose="02020603050405020304" pitchFamily="18" charset="0"/>
                <a:cs typeface="Times New Roman" panose="02020603050405020304" pitchFamily="18" charset="0"/>
              </a:rPr>
              <a:t>Leonard Berkowitz's frustration model. </a:t>
            </a:r>
            <a:endParaRPr lang="ru-RU" dirty="0"/>
          </a:p>
        </p:txBody>
      </p:sp>
      <p:sp>
        <p:nvSpPr>
          <p:cNvPr id="3" name="Объект 2"/>
          <p:cNvSpPr>
            <a:spLocks noGrp="1"/>
          </p:cNvSpPr>
          <p:nvPr>
            <p:ph idx="1"/>
          </p:nvPr>
        </p:nvSpPr>
        <p:spPr>
          <a:xfrm>
            <a:off x="312233" y="1825625"/>
            <a:ext cx="11329639" cy="4820502"/>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Leonard Berkowitz believed that </a:t>
            </a:r>
            <a:r>
              <a:rPr lang="en-US" sz="2800" dirty="0" smtClean="0">
                <a:latin typeface="Times New Roman" panose="02020603050405020304" pitchFamily="18" charset="0"/>
                <a:cs typeface="Times New Roman" panose="02020603050405020304" pitchFamily="18" charset="0"/>
              </a:rPr>
              <a:t>stimuli start provoking </a:t>
            </a:r>
            <a:r>
              <a:rPr lang="en-US" sz="2800" dirty="0">
                <a:latin typeface="Times New Roman" panose="02020603050405020304" pitchFamily="18" charset="0"/>
                <a:cs typeface="Times New Roman" panose="02020603050405020304" pitchFamily="18" charset="0"/>
              </a:rPr>
              <a:t>aggression through a process similar to classical conditioning.</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 stimulus can </a:t>
            </a:r>
            <a:r>
              <a:rPr lang="en-US" sz="2800" dirty="0" smtClean="0">
                <a:latin typeface="Times New Roman" panose="02020603050405020304" pitchFamily="18" charset="0"/>
                <a:cs typeface="Times New Roman" panose="02020603050405020304" pitchFamily="18" charset="0"/>
              </a:rPr>
              <a:t>acquire </a:t>
            </a:r>
            <a:r>
              <a:rPr lang="en-US" sz="2800" dirty="0">
                <a:latin typeface="Times New Roman" panose="02020603050405020304" pitchFamily="18" charset="0"/>
                <a:cs typeface="Times New Roman" panose="02020603050405020304" pitchFamily="18" charset="0"/>
              </a:rPr>
              <a:t>an aggressive meaning if it is related to positively reinforced aggression or associated with previously experienced discomfort or pain. If this connection becomes stable, then the stimulus becomes a signal to aggression.</a:t>
            </a:r>
            <a:br>
              <a:rPr lang="en-US"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role of aggression incentives can be played by both people </a:t>
            </a:r>
            <a:r>
              <a:rPr lang="en-US" sz="2800" dirty="0" smtClean="0">
                <a:latin typeface="Times New Roman" panose="02020603050405020304" pitchFamily="18" charset="0"/>
                <a:cs typeface="Times New Roman" panose="02020603050405020304" pitchFamily="18" charset="0"/>
              </a:rPr>
              <a:t>(certain </a:t>
            </a:r>
            <a:r>
              <a:rPr lang="en-US" sz="2800" dirty="0">
                <a:latin typeface="Times New Roman" panose="02020603050405020304" pitchFamily="18" charset="0"/>
                <a:cs typeface="Times New Roman" panose="02020603050405020304" pitchFamily="18" charset="0"/>
              </a:rPr>
              <a:t>personality traits or behavior) and some characteristics of physical objects or environmental state.</a:t>
            </a:r>
            <a:endParaRPr lang="ru-RU" sz="2800" dirty="0"/>
          </a:p>
        </p:txBody>
      </p:sp>
    </p:spTree>
    <p:extLst>
      <p:ext uri="{BB962C8B-B14F-4D97-AF65-F5344CB8AC3E}">
        <p14:creationId xmlns:p14="http://schemas.microsoft.com/office/powerpoint/2010/main" val="297993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049" y="267629"/>
            <a:ext cx="11351941" cy="1081669"/>
          </a:xfrm>
        </p:spPr>
        <p:txBody>
          <a:bodyPr>
            <a:normAutofit/>
          </a:bodyPr>
          <a:lstStyle/>
          <a:p>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3200" b="1" dirty="0">
                <a:solidFill>
                  <a:srgbClr val="0070C0"/>
                </a:solidFill>
                <a:latin typeface="Times New Roman" panose="02020603050405020304" pitchFamily="18" charset="0"/>
                <a:cs typeface="Times New Roman" panose="02020603050405020304" pitchFamily="18" charset="0"/>
              </a:rPr>
              <a:t>Leonard Berkowitz's frustration model. </a:t>
            </a:r>
            <a:endParaRPr lang="ru-RU" dirty="0"/>
          </a:p>
        </p:txBody>
      </p:sp>
      <p:sp>
        <p:nvSpPr>
          <p:cNvPr id="3" name="Объект 2"/>
          <p:cNvSpPr>
            <a:spLocks noGrp="1"/>
          </p:cNvSpPr>
          <p:nvPr>
            <p:ph idx="1"/>
          </p:nvPr>
        </p:nvSpPr>
        <p:spPr>
          <a:xfrm>
            <a:off x="211873" y="1349298"/>
            <a:ext cx="11429999" cy="5508702"/>
          </a:xfrm>
        </p:spPr>
        <p:txBody>
          <a:bodyPr>
            <a:normAutofit lnSpcReduction="10000"/>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Leonard Berkowitz identified a wide </a:t>
            </a:r>
            <a:r>
              <a:rPr lang="en-US" sz="2800" b="1" dirty="0">
                <a:solidFill>
                  <a:schemeClr val="accent1">
                    <a:lumMod val="75000"/>
                  </a:schemeClr>
                </a:solidFill>
                <a:latin typeface="Times New Roman" panose="02020603050405020304" pitchFamily="18" charset="0"/>
                <a:cs typeface="Times New Roman" panose="02020603050405020304" pitchFamily="18" charset="0"/>
              </a:rPr>
              <a:t>range of negative conditions that can provoke aggression</a:t>
            </a:r>
            <a:r>
              <a:rPr lang="en-US" sz="2800" dirty="0">
                <a:latin typeface="Times New Roman" panose="02020603050405020304" pitchFamily="18" charset="0"/>
                <a:cs typeface="Times New Roman" panose="02020603050405020304" pitchFamily="18" charset="0"/>
              </a:rPr>
              <a:t>. In a variety of studies and experiments, it has been demonstrated that these conditions include</a:t>
            </a:r>
            <a:r>
              <a:rPr lang="ru-RU" sz="28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excessively high temperature</a:t>
            </a:r>
            <a:r>
              <a:rPr lang="ru-RU" sz="2800" dirty="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cigarette smoke</a:t>
            </a:r>
            <a:endParaRPr lang="ru-RU" sz="28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disgusting odors</a:t>
            </a:r>
            <a:endParaRPr lang="ru-RU" sz="28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stuffiness</a:t>
            </a:r>
            <a:r>
              <a:rPr lang="ru-RU" sz="2800" dirty="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shortage of accommodation and overcrowding</a:t>
            </a:r>
            <a:r>
              <a:rPr lang="ru-RU" sz="2800" dirty="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 stress caused by social tension(unemployment</a:t>
            </a:r>
            <a:r>
              <a:rPr lang="ru-RU"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inflation</a:t>
            </a:r>
            <a:r>
              <a:rPr lang="ru-RU" sz="2800" dirty="0">
                <a:solidFill>
                  <a:srgbClr val="C00000"/>
                </a:solidFill>
                <a:latin typeface="Times New Roman" panose="02020603050405020304" pitchFamily="18" charset="0"/>
                <a:cs typeface="Times New Roman" panose="02020603050405020304" pitchFamily="18" charset="0"/>
              </a:rPr>
              <a:t>,</a:t>
            </a:r>
            <a:r>
              <a:rPr lang="en-US" sz="2800" dirty="0">
                <a:solidFill>
                  <a:srgbClr val="C00000"/>
                </a:solidFill>
                <a:latin typeface="Times New Roman" panose="02020603050405020304" pitchFamily="18" charset="0"/>
                <a:cs typeface="Times New Roman" panose="02020603050405020304" pitchFamily="18" charset="0"/>
              </a:rPr>
              <a:t> security of residency</a:t>
            </a:r>
            <a:r>
              <a:rPr lang="ru-RU"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etc</a:t>
            </a:r>
            <a:r>
              <a:rPr lang="ru-RU" sz="2800" dirty="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physical disabilities and so on.</a:t>
            </a:r>
          </a:p>
          <a:p>
            <a:pPr marL="0" indent="0">
              <a:buNone/>
            </a:pPr>
            <a:r>
              <a:rPr lang="ru-RU" sz="2800" dirty="0" smtClean="0">
                <a:latin typeface="Times New Roman" panose="02020603050405020304" pitchFamily="18" charset="0"/>
                <a:cs typeface="Times New Roman" panose="02020603050405020304" pitchFamily="18" charset="0"/>
              </a:rPr>
              <a:t> </a:t>
            </a:r>
          </a:p>
          <a:p>
            <a:pPr marL="0" indent="0">
              <a:buNone/>
            </a:pPr>
            <a:endParaRPr lang="ru-RU" dirty="0"/>
          </a:p>
        </p:txBody>
      </p:sp>
      <p:pic>
        <p:nvPicPr>
          <p:cNvPr id="3074" name="Picture 2" descr="https://sosnovkacrb.ru/images/stories/news-151119/kur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5117" y="2129701"/>
            <a:ext cx="3969835" cy="2530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06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Frustration–aggression </a:t>
            </a:r>
            <a:r>
              <a:rPr lang="en-US" sz="2800" dirty="0">
                <a:latin typeface="Times New Roman" panose="02020603050405020304" pitchFamily="18" charset="0"/>
                <a:cs typeface="Times New Roman" panose="02020603050405020304" pitchFamily="18" charset="0"/>
              </a:rPr>
              <a:t>hypothesis was first formulated in opposition to the concept of drives: here, </a:t>
            </a:r>
            <a:r>
              <a:rPr lang="en-US" sz="2800" dirty="0">
                <a:solidFill>
                  <a:srgbClr val="FF0000"/>
                </a:solidFill>
                <a:latin typeface="Times New Roman" panose="02020603050405020304" pitchFamily="18" charset="0"/>
                <a:cs typeface="Times New Roman" panose="02020603050405020304" pitchFamily="18" charset="0"/>
              </a:rPr>
              <a:t>aggressive behavior</a:t>
            </a:r>
            <a:r>
              <a:rPr lang="en-US" sz="2800" dirty="0">
                <a:latin typeface="Times New Roman" panose="02020603050405020304" pitchFamily="18" charset="0"/>
                <a:cs typeface="Times New Roman" panose="02020603050405020304" pitchFamily="18" charset="0"/>
              </a:rPr>
              <a:t> is regarded as a </a:t>
            </a:r>
            <a:r>
              <a:rPr lang="en-US" sz="2800" dirty="0">
                <a:solidFill>
                  <a:srgbClr val="FF0000"/>
                </a:solidFill>
                <a:latin typeface="Times New Roman" panose="02020603050405020304" pitchFamily="18" charset="0"/>
                <a:cs typeface="Times New Roman" panose="02020603050405020304" pitchFamily="18" charset="0"/>
              </a:rPr>
              <a:t>situational process </a:t>
            </a:r>
            <a:r>
              <a:rPr lang="en-US" sz="2800" dirty="0">
                <a:latin typeface="Times New Roman" panose="02020603050405020304" pitchFamily="18" charset="0"/>
                <a:cs typeface="Times New Roman" panose="02020603050405020304" pitchFamily="18" charset="0"/>
              </a:rPr>
              <a:t>rather than evolutionary.</a:t>
            </a:r>
            <a:endParaRPr lang="ru-RU" sz="2800" dirty="0" smtClean="0">
              <a:latin typeface="Times New Roman" panose="02020603050405020304" pitchFamily="18" charset="0"/>
              <a:cs typeface="Times New Roman" panose="02020603050405020304" pitchFamily="18" charset="0"/>
            </a:endParaRPr>
          </a:p>
          <a:p>
            <a:pPr marL="0" indent="0">
              <a:buNone/>
            </a:pPr>
            <a:endParaRPr lang="ru-RU"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254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solidFill>
                <a:schemeClr val="tx1">
                  <a:lumMod val="65000"/>
                  <a:lumOff val="35000"/>
                </a:schemeClr>
              </a:solidFill>
            </a:endParaRPr>
          </a:p>
        </p:txBody>
      </p:sp>
      <p:sp>
        <p:nvSpPr>
          <p:cNvPr id="3" name="Объект 2"/>
          <p:cNvSpPr>
            <a:spLocks noGrp="1"/>
          </p:cNvSpPr>
          <p:nvPr>
            <p:ph idx="1"/>
          </p:nvPr>
        </p:nvSpPr>
        <p:spPr>
          <a:xfrm>
            <a:off x="490655" y="1825625"/>
            <a:ext cx="11474604" cy="4898560"/>
          </a:xfrm>
        </p:spPr>
        <p:txBody>
          <a:bodyPr>
            <a:normAutofit lnSpcReduction="10000"/>
          </a:bodyPr>
          <a:lstStyle/>
          <a:p>
            <a:pPr marL="0" indent="0">
              <a:buNone/>
            </a:pPr>
            <a:r>
              <a:rPr lang="en-US" sz="2800" dirty="0">
                <a:latin typeface="Times New Roman" panose="02020603050405020304" pitchFamily="18" charset="0"/>
                <a:cs typeface="Times New Roman" panose="02020603050405020304" pitchFamily="18" charset="0"/>
              </a:rPr>
              <a:t>In the course of its development, the frustration </a:t>
            </a:r>
            <a:r>
              <a:rPr lang="en-US" sz="2800" dirty="0" smtClean="0">
                <a:latin typeface="Times New Roman" panose="02020603050405020304" pitchFamily="18" charset="0"/>
                <a:cs typeface="Times New Roman" panose="02020603050405020304" pitchFamily="18" charset="0"/>
              </a:rPr>
              <a:t>theory </a:t>
            </a:r>
            <a:r>
              <a:rPr lang="en-US" sz="2800" dirty="0">
                <a:latin typeface="Times New Roman" panose="02020603050405020304" pitchFamily="18" charset="0"/>
                <a:cs typeface="Times New Roman" panose="02020603050405020304" pitchFamily="18" charset="0"/>
              </a:rPr>
              <a:t>has undergone considerable changes and has divided into two relatively independent </a:t>
            </a:r>
            <a:r>
              <a:rPr lang="en-US" sz="2800" dirty="0" smtClean="0">
                <a:latin typeface="Times New Roman" panose="02020603050405020304" pitchFamily="18" charset="0"/>
                <a:cs typeface="Times New Roman" panose="02020603050405020304" pitchFamily="18" charset="0"/>
              </a:rPr>
              <a:t>directions.</a:t>
            </a:r>
            <a:endParaRPr lang="en-US" sz="2800" dirty="0">
              <a:latin typeface="Times New Roman" panose="02020603050405020304" pitchFamily="18" charset="0"/>
              <a:cs typeface="Times New Roman" panose="02020603050405020304" pitchFamily="18" charset="0"/>
            </a:endParaRPr>
          </a:p>
          <a:p>
            <a:pPr marL="0" indent="0" algn="ctr">
              <a:buNone/>
            </a:pPr>
            <a:r>
              <a:rPr lang="en-US" sz="2800" b="1" dirty="0" smtClean="0">
                <a:latin typeface="Times New Roman" panose="02020603050405020304" pitchFamily="18" charset="0"/>
                <a:cs typeface="Times New Roman" panose="02020603050405020304" pitchFamily="18" charset="0"/>
              </a:rPr>
              <a:t>First </a:t>
            </a:r>
            <a:r>
              <a:rPr lang="en-US" sz="2800" b="1" dirty="0">
                <a:latin typeface="Times New Roman" panose="02020603050405020304" pitchFamily="18" charset="0"/>
                <a:cs typeface="Times New Roman" panose="02020603050405020304" pitchFamily="18" charset="0"/>
              </a:rPr>
              <a:t>approach</a:t>
            </a:r>
          </a:p>
          <a:p>
            <a:pPr marL="0" indent="0">
              <a:buNone/>
            </a:pPr>
            <a:r>
              <a:rPr lang="en-US" sz="2800" dirty="0">
                <a:latin typeface="Times New Roman" panose="02020603050405020304" pitchFamily="18" charset="0"/>
                <a:cs typeface="Times New Roman" panose="02020603050405020304" pitchFamily="18" charset="0"/>
              </a:rPr>
              <a:t>Proponents of the first approach remained adherents to the frustration-aggression hypothesis and continued to study mainly the conditions under which frustration leads to aggression, such as:</a:t>
            </a:r>
          </a:p>
          <a:p>
            <a:r>
              <a:rPr lang="en-US" sz="2800" dirty="0">
                <a:latin typeface="Times New Roman" panose="02020603050405020304" pitchFamily="18" charset="0"/>
                <a:cs typeface="Times New Roman" panose="02020603050405020304" pitchFamily="18" charset="0"/>
              </a:rPr>
              <a:t>similarity or lack of similarity between the aggressor and the victim,</a:t>
            </a:r>
          </a:p>
          <a:p>
            <a:r>
              <a:rPr lang="en-US" sz="2800" dirty="0">
                <a:latin typeface="Times New Roman" panose="02020603050405020304" pitchFamily="18" charset="0"/>
                <a:cs typeface="Times New Roman" panose="02020603050405020304" pitchFamily="18" charset="0"/>
              </a:rPr>
              <a:t>whether the aggression can be justified or not</a:t>
            </a:r>
          </a:p>
          <a:p>
            <a:r>
              <a:rPr lang="en-US" sz="2800" dirty="0">
                <a:latin typeface="Times New Roman" panose="02020603050405020304" pitchFamily="18" charset="0"/>
                <a:cs typeface="Times New Roman" panose="02020603050405020304" pitchFamily="18" charset="0"/>
              </a:rPr>
              <a:t>level of aggression as a </a:t>
            </a:r>
            <a:r>
              <a:rPr lang="en-US" sz="2800" dirty="0" smtClean="0">
                <a:latin typeface="Times New Roman" panose="02020603050405020304" pitchFamily="18" charset="0"/>
                <a:cs typeface="Times New Roman" panose="02020603050405020304" pitchFamily="18" charset="0"/>
              </a:rPr>
              <a:t>personality characteristic</a:t>
            </a:r>
            <a:endParaRPr lang="en-US" sz="2800" dirty="0">
              <a:latin typeface="Times New Roman" panose="02020603050405020304" pitchFamily="18" charset="0"/>
              <a:cs typeface="Times New Roman" panose="02020603050405020304" pitchFamily="18" charset="0"/>
            </a:endParaRPr>
          </a:p>
          <a:p>
            <a:pPr marL="0" indent="0">
              <a:buNone/>
            </a:pPr>
            <a:r>
              <a:rPr lang="en-US" dirty="0"/>
              <a:t/>
            </a:r>
            <a:br>
              <a:rPr lang="en-US" dirty="0"/>
            </a:br>
            <a:endParaRPr lang="ru-RU" sz="2800" dirty="0">
              <a:latin typeface="Times New Roman" panose="02020603050405020304" pitchFamily="18" charset="0"/>
              <a:cs typeface="Times New Roman" panose="02020603050405020304" pitchFamily="18" charset="0"/>
            </a:endParaRPr>
          </a:p>
          <a:p>
            <a:pPr marL="0" indent="0">
              <a:buNone/>
            </a:pPr>
            <a:endParaRPr lang="ru-RU" dirty="0"/>
          </a:p>
          <a:p>
            <a:endParaRPr lang="ru-RU" dirty="0"/>
          </a:p>
        </p:txBody>
      </p:sp>
    </p:spTree>
    <p:extLst>
      <p:ext uri="{BB962C8B-B14F-4D97-AF65-F5344CB8AC3E}">
        <p14:creationId xmlns:p14="http://schemas.microsoft.com/office/powerpoint/2010/main" val="2536644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898" y="220161"/>
            <a:ext cx="10918902" cy="1325563"/>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200" b="1" dirty="0" smtClean="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89211" y="1427356"/>
            <a:ext cx="9232919" cy="4749607"/>
          </a:xfrm>
        </p:spPr>
        <p:txBody>
          <a:bodyPr>
            <a:normAutofit/>
          </a:bodyPr>
          <a:lstStyle/>
          <a:p>
            <a:pPr marL="0" indent="0" algn="ctr">
              <a:buNone/>
            </a:pPr>
            <a:r>
              <a:rPr lang="en-US" dirty="0" smtClean="0"/>
              <a:t/>
            </a:r>
            <a:br>
              <a:rPr lang="en-US" dirty="0" smtClean="0"/>
            </a:br>
            <a:r>
              <a:rPr lang="en-US" sz="2800" b="1" dirty="0" smtClean="0">
                <a:latin typeface="Times New Roman" panose="02020603050405020304" pitchFamily="18" charset="0"/>
                <a:cs typeface="Times New Roman" panose="02020603050405020304" pitchFamily="18" charset="0"/>
              </a:rPr>
              <a:t>Second approach</a:t>
            </a:r>
          </a:p>
          <a:p>
            <a:pPr marL="0" indent="0">
              <a:buNone/>
            </a:pPr>
            <a:r>
              <a:rPr lang="en-US" dirty="0" smtClean="0"/>
              <a:t/>
            </a:r>
            <a:br>
              <a:rPr lang="en-US" dirty="0" smtClean="0"/>
            </a:br>
            <a:r>
              <a:rPr lang="en-US" sz="2800" dirty="0" smtClean="0">
                <a:latin typeface="Times New Roman" panose="02020603050405020304" pitchFamily="18" charset="0"/>
                <a:cs typeface="Times New Roman" panose="02020603050405020304" pitchFamily="18" charset="0"/>
              </a:rPr>
              <a:t>Proponents of the second approach created their own conception of frustration, which is based on the analysis of frustration situations, classification and typology of reactions to frustration.</a:t>
            </a:r>
          </a:p>
          <a:p>
            <a:pPr marL="0" indent="0">
              <a:buNone/>
            </a:pPr>
            <a:r>
              <a:rPr lang="en-US" sz="2800" dirty="0" smtClean="0">
                <a:latin typeface="Times New Roman" panose="02020603050405020304" pitchFamily="18" charset="0"/>
                <a:cs typeface="Times New Roman" panose="02020603050405020304" pitchFamily="18" charset="0"/>
              </a:rPr>
              <a:t>Saul </a:t>
            </a:r>
            <a:r>
              <a:rPr lang="en-US" sz="2800" dirty="0" err="1">
                <a:latin typeface="Times New Roman" panose="02020603050405020304" pitchFamily="18" charset="0"/>
                <a:cs typeface="Times New Roman" panose="02020603050405020304" pitchFamily="18" charset="0"/>
              </a:rPr>
              <a:t>Rosenzweig</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author of </a:t>
            </a:r>
            <a:r>
              <a:rPr lang="en-US" sz="2800" dirty="0" smtClean="0">
                <a:latin typeface="Times New Roman" panose="02020603050405020304" pitchFamily="18" charset="0"/>
                <a:cs typeface="Times New Roman" panose="02020603050405020304" pitchFamily="18" charset="0"/>
              </a:rPr>
              <a:t>the frustration theory, who developed the </a:t>
            </a:r>
            <a:r>
              <a:rPr lang="en-US" sz="2800" dirty="0" err="1">
                <a:latin typeface="Times New Roman" panose="02020603050405020304" pitchFamily="18" charset="0"/>
                <a:cs typeface="Times New Roman" panose="02020603050405020304" pitchFamily="18" charset="0"/>
              </a:rPr>
              <a:t>Rosenzweig</a:t>
            </a:r>
            <a:r>
              <a:rPr lang="en-US" sz="2800" dirty="0">
                <a:latin typeface="Times New Roman" panose="02020603050405020304" pitchFamily="18" charset="0"/>
                <a:cs typeface="Times New Roman" panose="02020603050405020304" pitchFamily="18" charset="0"/>
              </a:rPr>
              <a:t> Picture Frustration </a:t>
            </a:r>
            <a:r>
              <a:rPr lang="en-US" sz="2800" dirty="0" smtClean="0">
                <a:latin typeface="Times New Roman" panose="02020603050405020304" pitchFamily="18" charset="0"/>
                <a:cs typeface="Times New Roman" panose="02020603050405020304" pitchFamily="18" charset="0"/>
              </a:rPr>
              <a:t>test.</a:t>
            </a:r>
            <a:r>
              <a:rPr lang="en-US" sz="2800" dirty="0"/>
              <a:t/>
            </a:r>
            <a:br>
              <a:rPr lang="en-US" sz="2800" dirty="0"/>
            </a:br>
            <a:endParaRPr lang="ru-RU" sz="2800" dirty="0">
              <a:latin typeface="Times New Roman" panose="02020603050405020304" pitchFamily="18" charset="0"/>
              <a:cs typeface="Times New Roman" panose="02020603050405020304" pitchFamily="18" charset="0"/>
            </a:endParaRPr>
          </a:p>
        </p:txBody>
      </p:sp>
      <p:pic>
        <p:nvPicPr>
          <p:cNvPr id="4098" name="Picture 2" descr="https://cikavy.com/img/otherscientists/KrVJA2UVez8d9OWb3WX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2796" y="3548387"/>
            <a:ext cx="2628576" cy="262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686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2595" y="0"/>
            <a:ext cx="10941205" cy="1126274"/>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412595" y="1007521"/>
            <a:ext cx="11407698" cy="5050689"/>
          </a:xfrm>
        </p:spPr>
        <p:txBody>
          <a:bodyPr>
            <a:normAutofit/>
          </a:bodyPr>
          <a:lstStyle/>
          <a:p>
            <a:pPr marL="0" indent="0" fontAlgn="t">
              <a:buNone/>
            </a:pPr>
            <a:r>
              <a:rPr lang="en-US" sz="2800" dirty="0">
                <a:latin typeface="Times New Roman" panose="02020603050405020304" pitchFamily="18" charset="0"/>
                <a:cs typeface="Times New Roman" panose="02020603050405020304" pitchFamily="18" charset="0"/>
              </a:rPr>
              <a:t>The </a:t>
            </a:r>
            <a:r>
              <a:rPr lang="en-US" sz="2800" dirty="0" err="1">
                <a:latin typeface="Times New Roman" panose="02020603050405020304" pitchFamily="18" charset="0"/>
                <a:cs typeface="Times New Roman" panose="02020603050405020304" pitchFamily="18" charset="0"/>
              </a:rPr>
              <a:t>Rosenzweig</a:t>
            </a:r>
            <a:r>
              <a:rPr lang="en-US" sz="2800" dirty="0">
                <a:latin typeface="Times New Roman" panose="02020603050405020304" pitchFamily="18" charset="0"/>
                <a:cs typeface="Times New Roman" panose="02020603050405020304" pitchFamily="18" charset="0"/>
              </a:rPr>
              <a:t> Picture Frustration </a:t>
            </a:r>
            <a:r>
              <a:rPr lang="en-US" sz="2800" dirty="0" smtClean="0">
                <a:latin typeface="Times New Roman" panose="02020603050405020304" pitchFamily="18" charset="0"/>
                <a:cs typeface="Times New Roman" panose="02020603050405020304" pitchFamily="18" charset="0"/>
              </a:rPr>
              <a:t>test material</a:t>
            </a:r>
            <a:endParaRPr lang="en-US" sz="2800" u="sng" dirty="0">
              <a:latin typeface="Times New Roman" panose="02020603050405020304" pitchFamily="18" charset="0"/>
              <a:cs typeface="Times New Roman" panose="02020603050405020304" pitchFamily="18" charset="0"/>
              <a:hlinkClick r:id="rId2"/>
            </a:endParaRPr>
          </a:p>
        </p:txBody>
      </p:sp>
      <p:pic>
        <p:nvPicPr>
          <p:cNvPr id="5122" name="Picture 2" descr="https://studfile.net/html/2706/542/html_se6v1JV6bM.1hSm/img-mSDZi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0207" y="1672136"/>
            <a:ext cx="3337119" cy="52125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tudfile.net/html/2706/542/html_se6v1JV6bM.1hSm/img-YY68r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7709" y="1551016"/>
            <a:ext cx="3275433" cy="5333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73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385" y="220161"/>
            <a:ext cx="11141927" cy="1325563"/>
          </a:xfrm>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401444" y="1825625"/>
            <a:ext cx="10952356" cy="4351338"/>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Saul </a:t>
            </a:r>
            <a:r>
              <a:rPr lang="en-US" sz="2800" dirty="0" err="1">
                <a:latin typeface="Times New Roman" panose="02020603050405020304" pitchFamily="18" charset="0"/>
                <a:cs typeface="Times New Roman" panose="02020603050405020304" pitchFamily="18" charset="0"/>
              </a:rPr>
              <a:t>Rosenzweig</a:t>
            </a:r>
            <a:r>
              <a:rPr lang="en-US" sz="2800" dirty="0">
                <a:latin typeface="Times New Roman" panose="02020603050405020304" pitchFamily="18" charset="0"/>
                <a:cs typeface="Times New Roman" panose="02020603050405020304" pitchFamily="18" charset="0"/>
              </a:rPr>
              <a:t> distinguishes three types of frustration causes</a:t>
            </a:r>
            <a:r>
              <a:rPr lang="en-US" sz="2800" dirty="0" smtClean="0">
                <a:latin typeface="Times New Roman" panose="02020603050405020304" pitchFamily="18" charset="0"/>
                <a:cs typeface="Times New Roman" panose="02020603050405020304" pitchFamily="18" charset="0"/>
              </a:rPr>
              <a:t>:</a:t>
            </a:r>
            <a:br>
              <a:rPr lang="en-US" sz="28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privation - lack of necessary means to achieve a goal or meet a need;</a:t>
            </a:r>
          </a:p>
          <a:p>
            <a:r>
              <a:rPr lang="en-US" sz="2800" dirty="0">
                <a:latin typeface="Times New Roman" panose="02020603050405020304" pitchFamily="18" charset="0"/>
                <a:cs typeface="Times New Roman" panose="02020603050405020304" pitchFamily="18" charset="0"/>
              </a:rPr>
              <a:t>deprivation - the loss of objects which were previously used to fulfill </a:t>
            </a: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need;</a:t>
            </a:r>
          </a:p>
          <a:p>
            <a:r>
              <a:rPr lang="en-US" sz="2800" dirty="0">
                <a:latin typeface="Times New Roman" panose="02020603050405020304" pitchFamily="18" charset="0"/>
                <a:cs typeface="Times New Roman" panose="02020603050405020304" pitchFamily="18" charset="0"/>
              </a:rPr>
              <a:t>conflict - the simultaneous existence of two incompatible urges, ambivalent feelings or attitudes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175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385" y="220161"/>
            <a:ext cx="11141927" cy="1325563"/>
          </a:xfrm>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0" y="1405054"/>
            <a:ext cx="11353800" cy="4771909"/>
          </a:xfrm>
        </p:spPr>
        <p:txBody>
          <a:bodyPr>
            <a:normAutofit/>
          </a:bodyPr>
          <a:lstStyle/>
          <a:p>
            <a:r>
              <a:rPr lang="en-US" sz="2800" dirty="0">
                <a:latin typeface="Times New Roman" panose="02020603050405020304" pitchFamily="18" charset="0"/>
                <a:cs typeface="Times New Roman" panose="02020603050405020304" pitchFamily="18" charset="0"/>
              </a:rPr>
              <a:t>The results of </a:t>
            </a:r>
            <a:r>
              <a:rPr lang="en-US" sz="2800" dirty="0" err="1">
                <a:latin typeface="Times New Roman" panose="02020603050405020304" pitchFamily="18" charset="0"/>
                <a:cs typeface="Times New Roman" panose="02020603050405020304" pitchFamily="18" charset="0"/>
              </a:rPr>
              <a:t>Rosenzweig’s</a:t>
            </a:r>
            <a:r>
              <a:rPr lang="en-US" sz="2800" dirty="0">
                <a:latin typeface="Times New Roman" panose="02020603050405020304" pitchFamily="18" charset="0"/>
                <a:cs typeface="Times New Roman" panose="02020603050405020304" pitchFamily="18" charset="0"/>
              </a:rPr>
              <a:t> experimental research show the difference between the following </a:t>
            </a:r>
            <a:r>
              <a:rPr lang="en-US" sz="2800" dirty="0">
                <a:solidFill>
                  <a:srgbClr val="FF0000"/>
                </a:solidFill>
                <a:latin typeface="Times New Roman" panose="02020603050405020304" pitchFamily="18" charset="0"/>
                <a:cs typeface="Times New Roman" panose="02020603050405020304" pitchFamily="18" charset="0"/>
              </a:rPr>
              <a:t>directions of reactions to frustration</a:t>
            </a:r>
            <a:r>
              <a:rPr lang="en-US" sz="2800"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external (</a:t>
            </a:r>
            <a:r>
              <a:rPr lang="en-US" sz="2800" b="1" dirty="0" err="1">
                <a:latin typeface="Times New Roman" panose="02020603050405020304" pitchFamily="18" charset="0"/>
                <a:cs typeface="Times New Roman" panose="02020603050405020304" pitchFamily="18" charset="0"/>
              </a:rPr>
              <a:t>extrapunitive</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orientation, characterized by an overt manifestation of aggression, referring to impersonal circumstances, objects or the social environment;</a:t>
            </a:r>
          </a:p>
          <a:p>
            <a:r>
              <a:rPr lang="en-US" sz="2800" b="1" dirty="0">
                <a:latin typeface="Times New Roman" panose="02020603050405020304" pitchFamily="18" charset="0"/>
                <a:cs typeface="Times New Roman" panose="02020603050405020304" pitchFamily="18" charset="0"/>
              </a:rPr>
              <a:t>internal (</a:t>
            </a:r>
            <a:r>
              <a:rPr lang="en-US" sz="2800" b="1" dirty="0" err="1">
                <a:latin typeface="Times New Roman" panose="02020603050405020304" pitchFamily="18" charset="0"/>
                <a:cs typeface="Times New Roman" panose="02020603050405020304" pitchFamily="18" charset="0"/>
              </a:rPr>
              <a:t>intrapunitive</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orientation, characterized by open accusations or demands addressed to the self;</a:t>
            </a:r>
          </a:p>
          <a:p>
            <a:r>
              <a:rPr lang="en-US" sz="2800" b="1" dirty="0">
                <a:latin typeface="Times New Roman" panose="02020603050405020304" pitchFamily="18" charset="0"/>
                <a:cs typeface="Times New Roman" panose="02020603050405020304" pitchFamily="18" charset="0"/>
              </a:rPr>
              <a:t>non-subjective (</a:t>
            </a:r>
            <a:r>
              <a:rPr lang="en-US" sz="2800" b="1" dirty="0" err="1">
                <a:latin typeface="Times New Roman" panose="02020603050405020304" pitchFamily="18" charset="0"/>
                <a:cs typeface="Times New Roman" panose="02020603050405020304" pitchFamily="18" charset="0"/>
              </a:rPr>
              <a:t>impunitive</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orientation, characterized by the lack of aggression, accusations, demands and by the denial of a problem, conflict, someone's guilt or responsibility. It is also often characterized by an expression of hope for a favorable resolution of the conflict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286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385" y="220161"/>
            <a:ext cx="11141927" cy="1325563"/>
          </a:xfrm>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323385" y="1545724"/>
            <a:ext cx="10952356" cy="4954624"/>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Saul </a:t>
            </a:r>
            <a:r>
              <a:rPr lang="en-US" sz="2800" dirty="0" err="1">
                <a:latin typeface="Times New Roman" panose="02020603050405020304" pitchFamily="18" charset="0"/>
                <a:cs typeface="Times New Roman" panose="02020603050405020304" pitchFamily="18" charset="0"/>
              </a:rPr>
              <a:t>Rosenzweig</a:t>
            </a:r>
            <a:r>
              <a:rPr lang="en-US" sz="2800" dirty="0">
                <a:latin typeface="Times New Roman" panose="02020603050405020304" pitchFamily="18" charset="0"/>
                <a:cs typeface="Times New Roman" panose="02020603050405020304" pitchFamily="18" charset="0"/>
              </a:rPr>
              <a:t> distinguishes the following types of reactions:</a:t>
            </a:r>
          </a:p>
          <a:p>
            <a:r>
              <a:rPr lang="en-US" sz="2800" dirty="0">
                <a:latin typeface="Times New Roman" panose="02020603050405020304" pitchFamily="18" charset="0"/>
                <a:cs typeface="Times New Roman" panose="02020603050405020304" pitchFamily="18" charset="0"/>
              </a:rPr>
              <a:t>Obstacle-dominant (fixation of attention on an obstacle, stressor, instigator – on the phenomenon or a subject which creates a critical situation);</a:t>
            </a:r>
          </a:p>
          <a:p>
            <a:r>
              <a:rPr lang="en-US" sz="2800" dirty="0">
                <a:latin typeface="Times New Roman" panose="02020603050405020304" pitchFamily="18" charset="0"/>
                <a:cs typeface="Times New Roman" panose="02020603050405020304" pitchFamily="18" charset="0"/>
              </a:rPr>
              <a:t>Ego-defensive (self-justification, bringing arguments in one's own defense, accusing another in order to deflect punishment from oneself, etc.)</a:t>
            </a:r>
          </a:p>
          <a:p>
            <a:r>
              <a:rPr lang="en-US" sz="2800" dirty="0">
                <a:latin typeface="Times New Roman" panose="02020603050405020304" pitchFamily="18" charset="0"/>
                <a:cs typeface="Times New Roman" panose="02020603050405020304" pitchFamily="18" charset="0"/>
              </a:rPr>
              <a:t>Need-</a:t>
            </a:r>
            <a:r>
              <a:rPr lang="en-US" sz="2800" dirty="0" err="1">
                <a:latin typeface="Times New Roman" panose="02020603050405020304" pitchFamily="18" charset="0"/>
                <a:cs typeface="Times New Roman" panose="02020603050405020304" pitchFamily="18" charset="0"/>
              </a:rPr>
              <a:t>persistive</a:t>
            </a:r>
            <a:r>
              <a:rPr lang="en-US" sz="2800" dirty="0">
                <a:latin typeface="Times New Roman" panose="02020603050405020304" pitchFamily="18" charset="0"/>
                <a:cs typeface="Times New Roman" panose="02020603050405020304" pitchFamily="18" charset="0"/>
              </a:rPr>
              <a:t> (not withdrawal from the situation, but stubborn attempts to resolve it in some way, the desire to bring the situation to an end, the search for a way out, a constructive solution, etc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894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As a result of the research, aggression began to be considered not only as one of the possible ways out of </a:t>
            </a:r>
            <a:r>
              <a:rPr lang="en-US" sz="2800" dirty="0" smtClean="0">
                <a:latin typeface="Times New Roman" panose="02020603050405020304" pitchFamily="18" charset="0"/>
                <a:cs typeface="Times New Roman" panose="02020603050405020304" pitchFamily="18" charset="0"/>
              </a:rPr>
              <a:t>frustrating </a:t>
            </a:r>
            <a:r>
              <a:rPr lang="en-US" sz="2800" dirty="0" err="1" smtClean="0">
                <a:latin typeface="Times New Roman" panose="02020603050405020304" pitchFamily="18" charset="0"/>
                <a:cs typeface="Times New Roman" panose="02020603050405020304" pitchFamily="18" charset="0"/>
              </a:rPr>
              <a:t>sutuation</a:t>
            </a:r>
            <a:r>
              <a:rPr lang="en-US" sz="2800"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researchers concluded that </a:t>
            </a:r>
            <a:r>
              <a:rPr lang="en-US" sz="2800" dirty="0" smtClean="0">
                <a:latin typeface="Times New Roman" panose="02020603050405020304" pitchFamily="18" charset="0"/>
                <a:cs typeface="Times New Roman" panose="02020603050405020304" pitchFamily="18" charset="0"/>
              </a:rPr>
              <a:t>frustrated </a:t>
            </a:r>
            <a:r>
              <a:rPr lang="en-US" sz="2800" dirty="0">
                <a:latin typeface="Times New Roman" panose="02020603050405020304" pitchFamily="18" charset="0"/>
                <a:cs typeface="Times New Roman" panose="02020603050405020304" pitchFamily="18" charset="0"/>
              </a:rPr>
              <a:t>personality reacts with a whole complex of defensive reactions, one of which plays the leading role. For example, in some cases, a person reacts to frustration with withdrawal, accompanied by aggressiveness that does not manifest itself directly</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85713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278780" y="1690690"/>
            <a:ext cx="9163702" cy="5044647"/>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In his later </a:t>
            </a:r>
            <a:r>
              <a:rPr lang="en-US" sz="2800" dirty="0" smtClean="0">
                <a:latin typeface="Times New Roman" panose="02020603050405020304" pitchFamily="18" charset="0"/>
                <a:cs typeface="Times New Roman" panose="02020603050405020304" pitchFamily="18" charset="0"/>
              </a:rPr>
              <a:t>works </a:t>
            </a:r>
            <a:r>
              <a:rPr lang="en-US" sz="2800" dirty="0">
                <a:latin typeface="Times New Roman" panose="02020603050405020304" pitchFamily="18" charset="0"/>
                <a:cs typeface="Times New Roman" panose="02020603050405020304" pitchFamily="18" charset="0"/>
              </a:rPr>
              <a:t>L. Berkowitz reconsidered his </a:t>
            </a:r>
            <a:r>
              <a:rPr lang="en-US" sz="2800" dirty="0" smtClean="0">
                <a:latin typeface="Times New Roman" panose="02020603050405020304" pitchFamily="18" charset="0"/>
                <a:cs typeface="Times New Roman" panose="02020603050405020304" pitchFamily="18" charset="0"/>
              </a:rPr>
              <a:t>idea of aggression determination by </a:t>
            </a:r>
            <a:r>
              <a:rPr lang="en-US" sz="2800" dirty="0">
                <a:latin typeface="Times New Roman" panose="02020603050405020304" pitchFamily="18" charset="0"/>
                <a:cs typeface="Times New Roman" panose="02020603050405020304" pitchFamily="18" charset="0"/>
              </a:rPr>
              <a:t>certain stimuli. He came to the conclusion that the incentives to aggression are not a </a:t>
            </a:r>
            <a:r>
              <a:rPr lang="en-US" sz="2800" dirty="0" smtClean="0">
                <a:latin typeface="Times New Roman" panose="02020603050405020304" pitchFamily="18" charset="0"/>
                <a:cs typeface="Times New Roman" panose="02020603050405020304" pitchFamily="18" charset="0"/>
              </a:rPr>
              <a:t>necessary premise </a:t>
            </a:r>
            <a:r>
              <a:rPr lang="en-US" sz="2800" dirty="0">
                <a:latin typeface="Times New Roman" panose="02020603050405020304" pitchFamily="18" charset="0"/>
                <a:cs typeface="Times New Roman" panose="02020603050405020304" pitchFamily="18" charset="0"/>
              </a:rPr>
              <a:t>for the occurrence of aggressive reaction at all.</a:t>
            </a:r>
          </a:p>
          <a:p>
            <a:pPr marL="0" indent="0">
              <a:buNone/>
            </a:pP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newest </a:t>
            </a:r>
            <a:r>
              <a:rPr lang="en-US" sz="2800" dirty="0">
                <a:latin typeface="Times New Roman" panose="02020603050405020304" pitchFamily="18" charset="0"/>
                <a:cs typeface="Times New Roman" panose="02020603050405020304" pitchFamily="18" charset="0"/>
              </a:rPr>
              <a:t>edition of his </a:t>
            </a:r>
            <a:r>
              <a:rPr lang="en-US" sz="2800" dirty="0" smtClean="0">
                <a:latin typeface="Times New Roman" panose="02020603050405020304" pitchFamily="18" charset="0"/>
                <a:cs typeface="Times New Roman" panose="02020603050405020304" pitchFamily="18" charset="0"/>
              </a:rPr>
              <a:t>theory </a:t>
            </a:r>
            <a:r>
              <a:rPr lang="en-US" sz="2800" dirty="0">
                <a:latin typeface="Times New Roman" panose="02020603050405020304" pitchFamily="18" charset="0"/>
                <a:cs typeface="Times New Roman" panose="02020603050405020304" pitchFamily="18" charset="0"/>
              </a:rPr>
              <a:t>L. Berkowitz focused on the emotional and cognitive processes and their role in the occurrence of aggressive reaction.</a:t>
            </a:r>
          </a:p>
        </p:txBody>
      </p:sp>
      <p:pic>
        <p:nvPicPr>
          <p:cNvPr id="4" name="Picture 2" descr="https://psych.wisc.edu/wp-content/uploads/2017/11/Berkowit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2482" y="1690690"/>
            <a:ext cx="2749518" cy="395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13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210" y="200723"/>
            <a:ext cx="11264590" cy="936702"/>
          </a:xfrm>
        </p:spPr>
        <p:txBody>
          <a:bodyPr>
            <a:normAutofit fontScale="90000"/>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2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200723" y="1248937"/>
            <a:ext cx="11753384" cy="5475248"/>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L. Berkowitz proposed </a:t>
            </a: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the Cognitive </a:t>
            </a:r>
            <a:r>
              <a:rPr lang="en-US" sz="2800" dirty="0" err="1" smtClean="0">
                <a:solidFill>
                  <a:schemeClr val="accent2">
                    <a:lumMod val="75000"/>
                  </a:schemeClr>
                </a:solidFill>
                <a:latin typeface="Times New Roman" panose="02020603050405020304" pitchFamily="18" charset="0"/>
                <a:cs typeface="Times New Roman" panose="02020603050405020304" pitchFamily="18" charset="0"/>
              </a:rPr>
              <a:t>Neoassociationistic</a:t>
            </a: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800" dirty="0">
                <a:solidFill>
                  <a:schemeClr val="accent2">
                    <a:lumMod val="75000"/>
                  </a:schemeClr>
                </a:solidFill>
                <a:latin typeface="Times New Roman" panose="02020603050405020304" pitchFamily="18" charset="0"/>
                <a:cs typeface="Times New Roman" panose="02020603050405020304" pitchFamily="18" charset="0"/>
              </a:rPr>
              <a:t>model </a:t>
            </a:r>
            <a:r>
              <a:rPr lang="en-US" sz="2800" dirty="0">
                <a:latin typeface="Times New Roman" panose="02020603050405020304" pitchFamily="18" charset="0"/>
                <a:cs typeface="Times New Roman" panose="02020603050405020304" pitchFamily="18" charset="0"/>
              </a:rPr>
              <a:t>of aggression:</a:t>
            </a:r>
          </a:p>
          <a:p>
            <a:r>
              <a:rPr lang="en-US" sz="2800" dirty="0">
                <a:latin typeface="Times New Roman" panose="02020603050405020304" pitchFamily="18" charset="0"/>
                <a:cs typeface="Times New Roman" panose="02020603050405020304" pitchFamily="18" charset="0"/>
              </a:rPr>
              <a:t>   Frustration and other aversive stimuli provoke aggressive reactions by forming negative affect.</a:t>
            </a:r>
          </a:p>
          <a:p>
            <a:r>
              <a:rPr lang="en-US" sz="2800" dirty="0">
                <a:latin typeface="Times New Roman" panose="02020603050405020304" pitchFamily="18" charset="0"/>
                <a:cs typeface="Times New Roman" panose="02020603050405020304" pitchFamily="18" charset="0"/>
              </a:rPr>
              <a:t>   The obstacles provoke aggression only insofar as they create negative affect.</a:t>
            </a:r>
          </a:p>
          <a:p>
            <a:r>
              <a:rPr lang="en-US" sz="2800" dirty="0">
                <a:latin typeface="Times New Roman" panose="02020603050405020304" pitchFamily="18" charset="0"/>
                <a:cs typeface="Times New Roman" panose="02020603050405020304" pitchFamily="18" charset="0"/>
              </a:rPr>
              <a:t>   Frustration will not provoke aggression if it is not experienced as an unpleasant event.</a:t>
            </a:r>
          </a:p>
          <a:p>
            <a:r>
              <a:rPr lang="en-US" sz="2800" dirty="0">
                <a:latin typeface="Times New Roman" panose="02020603050405020304" pitchFamily="18" charset="0"/>
                <a:cs typeface="Times New Roman" panose="02020603050405020304" pitchFamily="18" charset="0"/>
              </a:rPr>
              <a:t>In other words, the degree of </a:t>
            </a:r>
            <a:r>
              <a:rPr lang="en-US" sz="2800" dirty="0" err="1">
                <a:latin typeface="Times New Roman" panose="02020603050405020304" pitchFamily="18" charset="0"/>
                <a:cs typeface="Times New Roman" panose="02020603050405020304" pitchFamily="18" charset="0"/>
              </a:rPr>
              <a:t>aversiveness</a:t>
            </a:r>
            <a:r>
              <a:rPr lang="en-US" sz="2800" dirty="0">
                <a:latin typeface="Times New Roman" panose="02020603050405020304" pitchFamily="18" charset="0"/>
                <a:cs typeface="Times New Roman" panose="02020603050405020304" pitchFamily="18" charset="0"/>
              </a:rPr>
              <a:t> of the frustration situation must be sufficient to trigger negative emotions. If frustration does not lead to negative experience, the aggression does not occur. On the other hand, psychological processes, including reflection on the past experience (cognitive process), will influence the actual behavior: the way a person </a:t>
            </a:r>
            <a:r>
              <a:rPr lang="en-US" sz="2800" dirty="0" err="1">
                <a:latin typeface="Times New Roman" panose="02020603050405020304" pitchFamily="18" charset="0"/>
                <a:cs typeface="Times New Roman" panose="02020603050405020304" pitchFamily="18" charset="0"/>
              </a:rPr>
              <a:t>themself</a:t>
            </a:r>
            <a:r>
              <a:rPr lang="en-US" sz="2800" dirty="0">
                <a:latin typeface="Times New Roman" panose="02020603050405020304" pitchFamily="18" charset="0"/>
                <a:cs typeface="Times New Roman" panose="02020603050405020304" pitchFamily="18" charset="0"/>
              </a:rPr>
              <a:t> interprets the negative impact determines their reaction to this impact.</a:t>
            </a:r>
          </a:p>
          <a:p>
            <a:pPr marL="0" indent="0">
              <a:buNone/>
            </a:pPr>
            <a:endParaRPr lang="ru-RU" sz="2800" dirty="0" smtClean="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82874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p:txBody>
          <a:bodyPr/>
          <a:lstStyle/>
          <a:p>
            <a:pPr marL="0" indent="0">
              <a:buNone/>
            </a:pPr>
            <a:r>
              <a:rPr lang="en-US" sz="2800" dirty="0" smtClean="0">
                <a:latin typeface="Times New Roman" panose="02020603050405020304" pitchFamily="18" charset="0"/>
                <a:cs typeface="Times New Roman" panose="02020603050405020304" pitchFamily="18" charset="0"/>
              </a:rPr>
              <a:t>According to</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Berkowitz,</a:t>
            </a: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acing </a:t>
            </a:r>
            <a:r>
              <a:rPr lang="en-US" sz="2800" dirty="0">
                <a:latin typeface="Times New Roman" panose="02020603050405020304" pitchFamily="18" charset="0"/>
                <a:cs typeface="Times New Roman" panose="02020603050405020304" pitchFamily="18" charset="0"/>
              </a:rPr>
              <a:t>an unfavorable situation is first experienced by the individual as an undifferentiated negative emotional state. This reaction causes two </a:t>
            </a:r>
            <a:r>
              <a:rPr lang="en-US" sz="2800" dirty="0" err="1">
                <a:latin typeface="Times New Roman" panose="02020603050405020304" pitchFamily="18" charset="0"/>
                <a:cs typeface="Times New Roman" panose="02020603050405020304" pitchFamily="18" charset="0"/>
              </a:rPr>
              <a:t>responce</a:t>
            </a:r>
            <a:r>
              <a:rPr lang="en-US" sz="2800" dirty="0">
                <a:latin typeface="Times New Roman" panose="02020603050405020304" pitchFamily="18" charset="0"/>
                <a:cs typeface="Times New Roman" panose="02020603050405020304" pitchFamily="18" charset="0"/>
              </a:rPr>
              <a:t> tendencies: fight (to destroy the cause of displeasure) or flight (to leave a dangerous or unpleasant situation). Fighting is associated with aggressive thoughts, memories and behavioral manifestations; escape is associated with avoidance reactions. However, the tendency to flee can also be based on the urge to harm someone.</a:t>
            </a:r>
          </a:p>
          <a:p>
            <a:pPr marL="0" indent="0">
              <a:buNone/>
            </a:pPr>
            <a:r>
              <a:rPr lang="en-US" sz="2800" dirty="0"/>
              <a:t/>
            </a:r>
            <a:br>
              <a:rPr lang="en-US" sz="2800" dirty="0"/>
            </a:br>
            <a:endParaRPr lang="ru-RU" dirty="0"/>
          </a:p>
        </p:txBody>
      </p:sp>
    </p:spTree>
    <p:extLst>
      <p:ext uri="{BB962C8B-B14F-4D97-AF65-F5344CB8AC3E}">
        <p14:creationId xmlns:p14="http://schemas.microsoft.com/office/powerpoint/2010/main" val="341597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8059"/>
            <a:ext cx="10515600" cy="1081669"/>
          </a:xfrm>
        </p:spPr>
        <p:txBody>
          <a:bodyPr>
            <a:normAutofit fontScale="90000"/>
          </a:bodyPr>
          <a:lstStyle/>
          <a:p>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4000" b="1" dirty="0" smtClean="0">
                <a:solidFill>
                  <a:srgbClr val="7030A0"/>
                </a:solidFill>
                <a:latin typeface="Times New Roman" panose="02020603050405020304" pitchFamily="18" charset="0"/>
                <a:cs typeface="Times New Roman" panose="02020603050405020304" pitchFamily="18" charset="0"/>
              </a:rPr>
              <a:t/>
            </a:r>
            <a:br>
              <a:rPr lang="ru-RU" sz="4000" b="1" dirty="0" smtClean="0">
                <a:solidFill>
                  <a:srgbClr val="7030A0"/>
                </a:solidFill>
                <a:latin typeface="Times New Roman" panose="02020603050405020304" pitchFamily="18" charset="0"/>
                <a:cs typeface="Times New Roman" panose="02020603050405020304" pitchFamily="18" charset="0"/>
              </a:rPr>
            </a:br>
            <a:r>
              <a:rPr lang="ru-RU" sz="4000" b="1" dirty="0" smtClean="0">
                <a:solidFill>
                  <a:srgbClr val="7030A0"/>
                </a:solidFill>
                <a:latin typeface="Times New Roman" panose="02020603050405020304" pitchFamily="18" charset="0"/>
                <a:cs typeface="Times New Roman" panose="02020603050405020304" pitchFamily="18" charset="0"/>
              </a:rPr>
              <a:t>1. </a:t>
            </a:r>
            <a:r>
              <a:rPr lang="en-US" sz="4000" b="1" dirty="0" smtClean="0">
                <a:solidFill>
                  <a:srgbClr val="7030A0"/>
                </a:solidFill>
                <a:latin typeface="Times New Roman" panose="02020603050405020304" pitchFamily="18" charset="0"/>
                <a:cs typeface="Times New Roman" panose="02020603050405020304" pitchFamily="18" charset="0"/>
              </a:rPr>
              <a:t>Orthodox approach</a:t>
            </a:r>
            <a:endParaRPr lang="ru-RU" sz="4000"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 y="1260088"/>
            <a:ext cx="8976732" cy="5597912"/>
          </a:xfrm>
        </p:spPr>
        <p:txBody>
          <a:bodyPr>
            <a:normAutofit/>
          </a:bodyPr>
          <a:lstStyle/>
          <a:p>
            <a:pPr marL="0" indent="0">
              <a:buNone/>
            </a:pPr>
            <a:r>
              <a:rPr lang="ru-RU" dirty="0" smtClean="0"/>
              <a:t>   </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line of research on human aggression was proposed by John Dollard and Neal Miller [1939].</a:t>
            </a:r>
          </a:p>
          <a:p>
            <a:pPr marL="0" indent="0">
              <a:buNone/>
            </a:pPr>
            <a:r>
              <a:rPr lang="en-US" sz="2800" dirty="0">
                <a:latin typeface="Times New Roman" panose="02020603050405020304" pitchFamily="18" charset="0"/>
                <a:cs typeface="Times New Roman" panose="02020603050405020304" pitchFamily="18" charset="0"/>
              </a:rPr>
              <a:t>   According to their hypothesis, </a:t>
            </a:r>
            <a:r>
              <a:rPr lang="en-US" sz="2800" dirty="0">
                <a:solidFill>
                  <a:srgbClr val="FF0000"/>
                </a:solidFill>
                <a:latin typeface="Times New Roman" panose="02020603050405020304" pitchFamily="18" charset="0"/>
                <a:cs typeface="Times New Roman" panose="02020603050405020304" pitchFamily="18" charset="0"/>
              </a:rPr>
              <a:t>aggression is not an automatic </a:t>
            </a:r>
            <a:r>
              <a:rPr lang="en-US" sz="2800" dirty="0" smtClean="0">
                <a:solidFill>
                  <a:srgbClr val="FF0000"/>
                </a:solidFill>
                <a:latin typeface="Times New Roman" panose="02020603050405020304" pitchFamily="18" charset="0"/>
                <a:cs typeface="Times New Roman" panose="02020603050405020304" pitchFamily="18" charset="0"/>
              </a:rPr>
              <a:t>urge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but a </a:t>
            </a:r>
            <a:r>
              <a:rPr lang="en-US" sz="2800" dirty="0">
                <a:solidFill>
                  <a:srgbClr val="FF0000"/>
                </a:solidFill>
                <a:latin typeface="Times New Roman" panose="02020603050405020304" pitchFamily="18" charset="0"/>
                <a:cs typeface="Times New Roman" panose="02020603050405020304" pitchFamily="18" charset="0"/>
              </a:rPr>
              <a:t>reaction to frustration</a:t>
            </a:r>
            <a:r>
              <a:rPr lang="en-US" sz="2800" dirty="0">
                <a:latin typeface="Times New Roman" panose="02020603050405020304" pitchFamily="18" charset="0"/>
                <a:cs typeface="Times New Roman" panose="02020603050405020304" pitchFamily="18" charset="0"/>
              </a:rPr>
              <a:t>, an attempt to overcome an obstacle on the way to satisfy the </a:t>
            </a:r>
            <a:r>
              <a:rPr lang="en-US" sz="2800" dirty="0" smtClean="0">
                <a:latin typeface="Times New Roman" panose="02020603050405020304" pitchFamily="18" charset="0"/>
                <a:cs typeface="Times New Roman" panose="02020603050405020304" pitchFamily="18" charset="0"/>
              </a:rPr>
              <a:t>need or obtain a goal.</a:t>
            </a:r>
            <a:r>
              <a:rPr lang="en-US" sz="2800" dirty="0">
                <a:latin typeface="Times New Roman" panose="02020603050405020304" pitchFamily="18" charset="0"/>
                <a:cs typeface="Times New Roman" panose="02020603050405020304" pitchFamily="18" charset="0"/>
              </a:rPr>
              <a:t>    </a:t>
            </a:r>
          </a:p>
          <a:p>
            <a:pPr marL="0" indent="0">
              <a:buNone/>
            </a:pPr>
            <a:r>
              <a:rPr lang="en-US" sz="2800" dirty="0">
                <a:latin typeface="Times New Roman" panose="02020603050405020304" pitchFamily="18" charset="0"/>
                <a:cs typeface="Times New Roman" panose="02020603050405020304" pitchFamily="18" charset="0"/>
              </a:rPr>
              <a:t>   It is the experience of frustration that triggers the urge to act aggressively on the source of the </a:t>
            </a:r>
            <a:r>
              <a:rPr lang="en-US" sz="2800" dirty="0" smtClean="0">
                <a:latin typeface="Times New Roman" panose="02020603050405020304" pitchFamily="18" charset="0"/>
                <a:cs typeface="Times New Roman" panose="02020603050405020304" pitchFamily="18" charset="0"/>
              </a:rPr>
              <a:t>frustration. This </a:t>
            </a:r>
            <a:r>
              <a:rPr lang="en-US" sz="2800" dirty="0">
                <a:latin typeface="Times New Roman" panose="02020603050405020304" pitchFamily="18" charset="0"/>
                <a:cs typeface="Times New Roman" panose="02020603050405020304" pitchFamily="18" charset="0"/>
              </a:rPr>
              <a:t>desire, in turn, </a:t>
            </a:r>
            <a:r>
              <a:rPr lang="en-US" sz="2800" dirty="0" smtClean="0">
                <a:latin typeface="Times New Roman" panose="02020603050405020304" pitchFamily="18" charset="0"/>
                <a:cs typeface="Times New Roman" panose="02020603050405020304" pitchFamily="18" charset="0"/>
              </a:rPr>
              <a:t>is a </a:t>
            </a:r>
            <a:r>
              <a:rPr lang="en-US" sz="2800" dirty="0">
                <a:latin typeface="Times New Roman" panose="02020603050405020304" pitchFamily="18" charset="0"/>
                <a:cs typeface="Times New Roman" panose="02020603050405020304" pitchFamily="18" charset="0"/>
              </a:rPr>
              <a:t>catalyst for the manifestation of aggressive behavior.</a:t>
            </a:r>
            <a:br>
              <a:rPr lang="en-US"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9774417" y="3301024"/>
            <a:ext cx="1441420"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rPr>
              <a:t>John</a:t>
            </a:r>
            <a:r>
              <a:rPr lang="ru-R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Dollard </a:t>
            </a:r>
            <a:endParaRPr lang="ru-RU" dirty="0"/>
          </a:p>
        </p:txBody>
      </p:sp>
      <p:pic>
        <p:nvPicPr>
          <p:cNvPr id="1026" name="Picture 2" descr="http://www.dates.gnpbu.ru/0-5/Dollard/portr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4440" y="613317"/>
            <a:ext cx="2101374" cy="27551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imgur.com/BHA9cX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4440" y="3832231"/>
            <a:ext cx="2177544" cy="2494561"/>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0621243" y="6488668"/>
            <a:ext cx="1313180"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rPr>
              <a:t>Neal Miller </a:t>
            </a:r>
            <a:endParaRPr lang="ru-RU" dirty="0"/>
          </a:p>
        </p:txBody>
      </p:sp>
    </p:spTree>
    <p:extLst>
      <p:ext uri="{BB962C8B-B14F-4D97-AF65-F5344CB8AC3E}">
        <p14:creationId xmlns:p14="http://schemas.microsoft.com/office/powerpoint/2010/main" val="3465662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478" y="167268"/>
            <a:ext cx="11766395" cy="1025913"/>
          </a:xfrm>
        </p:spPr>
        <p:txBody>
          <a:bodyPr>
            <a:normAutofit fontScale="90000"/>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3600" b="1"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Further development</a:t>
            </a:r>
            <a:endParaRPr lang="ru-RU" dirty="0"/>
          </a:p>
        </p:txBody>
      </p:sp>
      <p:sp>
        <p:nvSpPr>
          <p:cNvPr id="3" name="Объект 2"/>
          <p:cNvSpPr>
            <a:spLocks noGrp="1"/>
          </p:cNvSpPr>
          <p:nvPr>
            <p:ph idx="1"/>
          </p:nvPr>
        </p:nvSpPr>
        <p:spPr>
          <a:xfrm>
            <a:off x="1" y="1193181"/>
            <a:ext cx="11909502" cy="5664819"/>
          </a:xfrm>
        </p:spPr>
        <p:txBody>
          <a:bodyPr>
            <a:noAutofit/>
          </a:bodyPr>
          <a:lstStyle/>
          <a:p>
            <a:pPr marL="0" indent="0">
              <a:buNone/>
            </a:pPr>
            <a:r>
              <a:rPr lang="en-US" sz="2600" dirty="0" smtClean="0">
                <a:latin typeface="Times New Roman" panose="02020603050405020304" pitchFamily="18" charset="0"/>
                <a:cs typeface="Times New Roman" panose="02020603050405020304" pitchFamily="18" charset="0"/>
              </a:rPr>
              <a:t>According to Berkowitz, fight </a:t>
            </a:r>
            <a:r>
              <a:rPr lang="en-US" sz="2600" dirty="0">
                <a:latin typeface="Times New Roman" panose="02020603050405020304" pitchFamily="18" charset="0"/>
                <a:cs typeface="Times New Roman" panose="02020603050405020304" pitchFamily="18" charset="0"/>
              </a:rPr>
              <a:t>or flight tendencies channel initially undifferentiated negative emotions into more specific categories of primal anger or primal fear.</a:t>
            </a:r>
          </a:p>
          <a:p>
            <a:pPr marL="0" indent="0">
              <a:buNone/>
            </a:pPr>
            <a:r>
              <a:rPr lang="en-US" sz="2600" dirty="0">
                <a:latin typeface="Times New Roman" panose="02020603050405020304" pitchFamily="18" charset="0"/>
                <a:cs typeface="Times New Roman" panose="02020603050405020304" pitchFamily="18" charset="0"/>
              </a:rPr>
              <a:t> To isolate primary feelings and derive more complex emotional states from them requires cognitive work </a:t>
            </a:r>
            <a:r>
              <a:rPr lang="en-US" sz="2600" dirty="0" smtClean="0">
                <a:latin typeface="Times New Roman" panose="02020603050405020304" pitchFamily="18" charset="0"/>
                <a:cs typeface="Times New Roman" panose="02020603050405020304" pitchFamily="18" charset="0"/>
              </a:rPr>
              <a:t>including </a:t>
            </a:r>
            <a:r>
              <a:rPr lang="en-US" sz="2600" dirty="0">
                <a:latin typeface="Times New Roman" panose="02020603050405020304" pitchFamily="18" charset="0"/>
                <a:cs typeface="Times New Roman" panose="02020603050405020304" pitchFamily="18" charset="0"/>
              </a:rPr>
              <a:t>an assessment of the initial stimulus situation, potential consequences, memories of similar </a:t>
            </a:r>
            <a:r>
              <a:rPr lang="en-US" sz="2600" dirty="0" err="1">
                <a:latin typeface="Times New Roman" panose="02020603050405020304" pitchFamily="18" charset="0"/>
                <a:cs typeface="Times New Roman" panose="02020603050405020304" pitchFamily="18" charset="0"/>
              </a:rPr>
              <a:t>sutuations</a:t>
            </a:r>
            <a:r>
              <a:rPr lang="en-US" sz="2600" dirty="0">
                <a:latin typeface="Times New Roman" panose="02020603050405020304" pitchFamily="18" charset="0"/>
                <a:cs typeface="Times New Roman" panose="02020603050405020304" pitchFamily="18" charset="0"/>
              </a:rPr>
              <a:t> in the past, and social norms associated with the expression of emotions</a:t>
            </a:r>
            <a:r>
              <a:rPr lang="en-US" sz="2600" dirty="0" smtClean="0">
                <a:latin typeface="Times New Roman" panose="02020603050405020304" pitchFamily="18" charset="0"/>
                <a:cs typeface="Times New Roman" panose="02020603050405020304" pitchFamily="18" charset="0"/>
              </a:rPr>
              <a:t>.</a:t>
            </a:r>
            <a:r>
              <a:rPr lang="en-US" sz="2400" dirty="0" smtClean="0"/>
              <a:t/>
            </a:r>
            <a:br>
              <a:rPr lang="en-US" sz="2400" dirty="0" smtClean="0"/>
            </a:br>
            <a:r>
              <a:rPr lang="ru-RU" sz="22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 final emotional state is a combination of individual feelings, expressive motor reactions, thoughts and memories associated with each other. Since all the components of an emotional experience are related to each other, it is assumed that the activation of one component will trigger </a:t>
            </a:r>
            <a:r>
              <a:rPr lang="en-US" sz="2600" dirty="0" smtClean="0">
                <a:latin typeface="Times New Roman" panose="02020603050405020304" pitchFamily="18" charset="0"/>
                <a:cs typeface="Times New Roman" panose="02020603050405020304" pitchFamily="18" charset="0"/>
              </a:rPr>
              <a:t>another one and so on.  </a:t>
            </a:r>
            <a:br>
              <a:rPr lang="en-US" sz="2600" dirty="0" smtClean="0">
                <a:latin typeface="Times New Roman" panose="02020603050405020304" pitchFamily="18" charset="0"/>
                <a:cs typeface="Times New Roman" panose="02020603050405020304" pitchFamily="18" charset="0"/>
              </a:rPr>
            </a:br>
            <a:r>
              <a:rPr lang="en-US" sz="2600" dirty="0" smtClean="0">
                <a:latin typeface="Times New Roman" panose="02020603050405020304" pitchFamily="18" charset="0"/>
                <a:cs typeface="Times New Roman" panose="02020603050405020304" pitchFamily="18" charset="0"/>
              </a:rPr>
              <a:t>For </a:t>
            </a:r>
            <a:r>
              <a:rPr lang="en-US" sz="2600" dirty="0">
                <a:latin typeface="Times New Roman" panose="02020603050405020304" pitchFamily="18" charset="0"/>
                <a:cs typeface="Times New Roman" panose="02020603050405020304" pitchFamily="18" charset="0"/>
              </a:rPr>
              <a:t>example, memories of negative events can lead to aggressive thoughts and feelings increasing the possibility of aggressive behavior in a new situation or in relation to an object which is completely unrelated to the original event.</a:t>
            </a:r>
          </a:p>
        </p:txBody>
      </p:sp>
    </p:spTree>
    <p:extLst>
      <p:ext uri="{BB962C8B-B14F-4D97-AF65-F5344CB8AC3E}">
        <p14:creationId xmlns:p14="http://schemas.microsoft.com/office/powerpoint/2010/main" val="218501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a:t>
            </a: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MODEL OF AGGRESSION</a:t>
            </a:r>
            <a:endParaRPr lang="ru-RU"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Thus</a:t>
            </a:r>
            <a:r>
              <a:rPr lang="ru-RU" sz="2800" dirty="0">
                <a:latin typeface="Times New Roman" panose="02020603050405020304" pitchFamily="18" charset="0"/>
                <a:cs typeface="Times New Roman" panose="02020603050405020304" pitchFamily="18" charset="0"/>
              </a:rPr>
              <a:t>, </a:t>
            </a:r>
          </a:p>
          <a:p>
            <a:pPr marL="0" indent="0">
              <a:buNone/>
            </a:pPr>
            <a:r>
              <a:rPr lang="en-US" sz="2800" b="1" dirty="0">
                <a:solidFill>
                  <a:srgbClr val="FF0000"/>
                </a:solidFill>
                <a:latin typeface="Times New Roman" panose="02020603050405020304" pitchFamily="18" charset="0"/>
                <a:cs typeface="Times New Roman" panose="02020603050405020304" pitchFamily="18" charset="0"/>
              </a:rPr>
              <a:t>Aggression</a:t>
            </a:r>
            <a:r>
              <a:rPr lang="en-US" sz="2800" dirty="0">
                <a:latin typeface="Times New Roman" panose="02020603050405020304" pitchFamily="18" charset="0"/>
                <a:cs typeface="Times New Roman" panose="02020603050405020304" pitchFamily="18" charset="0"/>
              </a:rPr>
              <a:t> is only one of the possible reactions to negative impacts. This means that aggression is not inevitable, but potentially possible type of human behavior that is activated or suppressed by emotional experience caused by an unpleasant situation.</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p>
          <a:p>
            <a:endParaRPr lang="ru-RU" sz="2800"/>
          </a:p>
          <a:p>
            <a:pPr marL="0" indent="0">
              <a:buNone/>
            </a:pPr>
            <a:endParaRPr lang="ru-RU" dirty="0" smtClean="0"/>
          </a:p>
          <a:p>
            <a:endParaRPr lang="ru-RU" dirty="0"/>
          </a:p>
        </p:txBody>
      </p:sp>
    </p:spTree>
    <p:extLst>
      <p:ext uri="{BB962C8B-B14F-4D97-AF65-F5344CB8AC3E}">
        <p14:creationId xmlns:p14="http://schemas.microsoft.com/office/powerpoint/2010/main" val="391057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1. </a:t>
            </a:r>
            <a:r>
              <a:rPr lang="en-US" sz="36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a:xfrm>
            <a:off x="838200" y="1690690"/>
            <a:ext cx="10515600" cy="4486273"/>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Aggression </a:t>
            </a:r>
            <a:r>
              <a:rPr lang="en-US" sz="2800" dirty="0">
                <a:latin typeface="Times New Roman" panose="02020603050405020304" pitchFamily="18" charset="0"/>
                <a:cs typeface="Times New Roman" panose="02020603050405020304" pitchFamily="18" charset="0"/>
              </a:rPr>
              <a:t>is a sure consequence of frustration</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Frustration in turn always precedes aggression. Thus frustration does not directly cause aggression, but only provokes it.</a:t>
            </a:r>
          </a:p>
          <a:p>
            <a:pPr marL="0" indent="0">
              <a:buNone/>
            </a:pPr>
            <a:endParaRPr lang="en-US" dirty="0"/>
          </a:p>
          <a:p>
            <a:endParaRPr lang="ru-RU" dirty="0"/>
          </a:p>
        </p:txBody>
      </p:sp>
      <p:sp>
        <p:nvSpPr>
          <p:cNvPr id="4" name="Скругленный прямоугольник 3"/>
          <p:cNvSpPr/>
          <p:nvPr/>
        </p:nvSpPr>
        <p:spPr>
          <a:xfrm>
            <a:off x="838201" y="4371278"/>
            <a:ext cx="2856572" cy="9144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FRUSTRATION</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7634868" y="4371278"/>
            <a:ext cx="2720897" cy="914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AGGRESSION</a:t>
            </a:r>
            <a:endParaRPr lang="ru-RU"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Двойная стрелка влево/вправо 6"/>
          <p:cNvSpPr/>
          <p:nvPr/>
        </p:nvSpPr>
        <p:spPr>
          <a:xfrm>
            <a:off x="3891777" y="4586162"/>
            <a:ext cx="3546086" cy="275770"/>
          </a:xfrm>
          <a:prstGeom prst="lef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9915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7030A0"/>
                </a:solidFill>
                <a:latin typeface="Times New Roman" panose="02020603050405020304" pitchFamily="18" charset="0"/>
                <a:cs typeface="Times New Roman" panose="02020603050405020304" pitchFamily="18" charset="0"/>
              </a:rPr>
              <a:t/>
            </a:r>
            <a:br>
              <a:rPr lang="ru-RU" sz="3200" b="1" dirty="0">
                <a:solidFill>
                  <a:srgbClr val="7030A0"/>
                </a:solidFill>
                <a:latin typeface="Times New Roman" panose="02020603050405020304" pitchFamily="18" charset="0"/>
                <a:cs typeface="Times New Roman" panose="02020603050405020304" pitchFamily="18" charset="0"/>
              </a:rPr>
            </a:br>
            <a:r>
              <a:rPr lang="ru-RU" sz="3200" b="1" dirty="0">
                <a:solidFill>
                  <a:srgbClr val="7030A0"/>
                </a:solidFill>
                <a:latin typeface="Times New Roman" panose="02020603050405020304" pitchFamily="18" charset="0"/>
                <a:cs typeface="Times New Roman" panose="02020603050405020304" pitchFamily="18" charset="0"/>
              </a:rPr>
              <a:t>1. </a:t>
            </a:r>
            <a:r>
              <a:rPr lang="en-US" sz="32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a:xfrm>
            <a:off x="278781" y="1825625"/>
            <a:ext cx="11530360" cy="4351338"/>
          </a:xfrm>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scheme "frustration - aggression" is based on four basic concepts: aggression, frustration, inhibition and displacement.</a:t>
            </a:r>
          </a:p>
          <a:p>
            <a:pPr marL="0" indent="0">
              <a:buNone/>
            </a:pP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Aggression</a:t>
            </a:r>
            <a:r>
              <a:rPr lang="en-US" sz="2800" dirty="0">
                <a:latin typeface="Times New Roman" panose="02020603050405020304" pitchFamily="18" charset="0"/>
                <a:cs typeface="Times New Roman" panose="02020603050405020304" pitchFamily="18" charset="0"/>
              </a:rPr>
              <a:t> is regarded as intention to actively harm another person, as "an act whose goal-response is injury to an organism (or an organism surrogate)".</a:t>
            </a:r>
          </a:p>
          <a:p>
            <a:pPr marL="0" indent="0">
              <a:buNone/>
            </a:pP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Frustration</a:t>
            </a:r>
            <a:r>
              <a:rPr lang="en-US" sz="2800" dirty="0">
                <a:latin typeface="Times New Roman" panose="02020603050405020304" pitchFamily="18" charset="0"/>
                <a:cs typeface="Times New Roman" panose="02020603050405020304" pitchFamily="18" charset="0"/>
              </a:rPr>
              <a:t> is defined as the "condition which exists when a goal-response suffers interference",  when an obstacle appears and blocks a person’s effort to attain a goal. The level of frustration depends on how strong the motivation was, how significant the obstacle is and how many attempts were made before the frustration </a:t>
            </a:r>
            <a:r>
              <a:rPr lang="en-US" sz="2800" dirty="0" err="1">
                <a:latin typeface="Times New Roman" panose="02020603050405020304" pitchFamily="18" charset="0"/>
                <a:cs typeface="Times New Roman" panose="02020603050405020304" pitchFamily="18" charset="0"/>
              </a:rPr>
              <a:t>occured</a:t>
            </a:r>
            <a:r>
              <a:rPr lang="en-US" sz="2800" dirty="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5642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0361"/>
            <a:ext cx="10515600" cy="1271239"/>
          </a:xfrm>
        </p:spPr>
        <p:txBody>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1. </a:t>
            </a:r>
            <a:r>
              <a:rPr lang="en-US" sz="36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a:xfrm>
            <a:off x="245327" y="1594624"/>
            <a:ext cx="11946673" cy="5263376"/>
          </a:xfrm>
        </p:spPr>
        <p:txBody>
          <a:bodyPr>
            <a:normAutofit lnSpcReduction="10000"/>
          </a:bodyPr>
          <a:lstStyle/>
          <a:p>
            <a:pPr marL="0" indent="0">
              <a:buNone/>
            </a:pPr>
            <a:r>
              <a:rPr lang="en-US" sz="2800" dirty="0">
                <a:solidFill>
                  <a:srgbClr val="FF0000"/>
                </a:solidFill>
                <a:latin typeface="Times New Roman" panose="02020603050405020304" pitchFamily="18" charset="0"/>
                <a:cs typeface="Times New Roman" panose="02020603050405020304" pitchFamily="18" charset="0"/>
              </a:rPr>
              <a:t>Inhibition</a:t>
            </a:r>
            <a:r>
              <a:rPr lang="en-US" sz="2800" dirty="0">
                <a:latin typeface="Times New Roman" panose="02020603050405020304" pitchFamily="18" charset="0"/>
                <a:cs typeface="Times New Roman" panose="02020603050405020304" pitchFamily="18" charset="0"/>
              </a:rPr>
              <a:t> is the tendency to restrict or curtail the action because of anticipated negative consequences.</a:t>
            </a:r>
          </a:p>
          <a:p>
            <a:pPr marL="0" indent="0">
              <a:buNone/>
            </a:pPr>
            <a:r>
              <a:rPr lang="en-US" sz="2800" dirty="0">
                <a:latin typeface="Times New Roman" panose="02020603050405020304" pitchFamily="18" charset="0"/>
                <a:cs typeface="Times New Roman" panose="02020603050405020304" pitchFamily="18" charset="0"/>
              </a:rPr>
              <a:t>   Frustration theory separates the concepts of </a:t>
            </a:r>
            <a:r>
              <a:rPr lang="en-US" sz="2800" b="1" dirty="0">
                <a:latin typeface="Times New Roman" panose="02020603050405020304" pitchFamily="18" charset="0"/>
                <a:cs typeface="Times New Roman" panose="02020603050405020304" pitchFamily="18" charset="0"/>
              </a:rPr>
              <a:t>inducement to aggression </a:t>
            </a:r>
            <a:r>
              <a:rPr lang="en-US" sz="2800" dirty="0">
                <a:latin typeface="Times New Roman" panose="02020603050405020304" pitchFamily="18" charset="0"/>
                <a:cs typeface="Times New Roman" panose="02020603050405020304" pitchFamily="18" charset="0"/>
              </a:rPr>
              <a:t>and </a:t>
            </a:r>
            <a:r>
              <a:rPr lang="en-US" sz="2800" b="1" dirty="0">
                <a:latin typeface="Times New Roman" panose="02020603050405020304" pitchFamily="18" charset="0"/>
                <a:cs typeface="Times New Roman" panose="02020603050405020304" pitchFamily="18" charset="0"/>
              </a:rPr>
              <a:t>the actual act of aggression</a:t>
            </a:r>
            <a:r>
              <a:rPr lang="en-US" sz="2800" dirty="0">
                <a:latin typeface="Times New Roman" panose="02020603050405020304" pitchFamily="18" charset="0"/>
                <a:cs typeface="Times New Roman" panose="02020603050405020304" pitchFamily="18" charset="0"/>
              </a:rPr>
              <a:t>.</a:t>
            </a:r>
          </a:p>
          <a:p>
            <a:pPr marL="0" indent="0">
              <a:buNone/>
            </a:pPr>
            <a:r>
              <a:rPr lang="en-US" sz="2800" dirty="0">
                <a:latin typeface="Times New Roman" panose="02020603050405020304" pitchFamily="18" charset="0"/>
                <a:cs typeface="Times New Roman" panose="02020603050405020304" pitchFamily="18" charset="0"/>
              </a:rPr>
              <a:t>   For example, if there is an urge for another reaction that will dominate the aggressive one, it will suppress the aggressive urge.</a:t>
            </a:r>
          </a:p>
          <a:p>
            <a:pPr marL="0" indent="0">
              <a:buNone/>
            </a:pPr>
            <a:r>
              <a:rPr lang="en-US" sz="2800" dirty="0">
                <a:latin typeface="Times New Roman" panose="02020603050405020304" pitchFamily="18" charset="0"/>
                <a:cs typeface="Times New Roman" panose="02020603050405020304" pitchFamily="18" charset="0"/>
              </a:rPr>
              <a:t>   It is established that inhibition of any act of aggression is directly proportional to the strength of the expected punishment. In addition, inhibition of direct acts of aggression is almost always additional frustration. This additional frustration triggers aggression against the person who is perceived as the perpetrator of the inhibition and increases the urge for other forms of aggression. On the contrary, successful attempts to harm another person </a:t>
            </a:r>
            <a:r>
              <a:rPr lang="en-US" sz="2800" dirty="0" smtClean="0">
                <a:latin typeface="Times New Roman" panose="02020603050405020304" pitchFamily="18" charset="0"/>
                <a:cs typeface="Times New Roman" panose="02020603050405020304" pitchFamily="18" charset="0"/>
              </a:rPr>
              <a:t>can </a:t>
            </a:r>
            <a:r>
              <a:rPr lang="en-US" sz="2800" dirty="0">
                <a:latin typeface="Times New Roman" panose="02020603050405020304" pitchFamily="18" charset="0"/>
                <a:cs typeface="Times New Roman" panose="02020603050405020304" pitchFamily="18" charset="0"/>
              </a:rPr>
              <a:t>weaken or completely eliminate the aggressive impulse</a:t>
            </a:r>
            <a:r>
              <a:rPr lang="en-US" sz="2800" dirty="0" smtClean="0">
                <a:latin typeface="Times New Roman" panose="02020603050405020304" pitchFamily="18" charset="0"/>
                <a:cs typeface="Times New Roman" panose="02020603050405020304" pitchFamily="18" charset="0"/>
              </a:rPr>
              <a:t>.</a:t>
            </a:r>
            <a:r>
              <a:rPr lang="en-US" sz="2800" dirty="0"/>
              <a:t/>
            </a:r>
            <a:br>
              <a:rPr lang="en-US" sz="2800" dirty="0"/>
            </a:br>
            <a:endParaRPr lang="ru-RU" dirty="0"/>
          </a:p>
        </p:txBody>
      </p:sp>
    </p:spTree>
    <p:extLst>
      <p:ext uri="{BB962C8B-B14F-4D97-AF65-F5344CB8AC3E}">
        <p14:creationId xmlns:p14="http://schemas.microsoft.com/office/powerpoint/2010/main" val="354600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537" y="100361"/>
            <a:ext cx="11019263" cy="1103971"/>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7030A0"/>
                </a:solidFill>
                <a:latin typeface="Times New Roman" panose="02020603050405020304" pitchFamily="18" charset="0"/>
                <a:cs typeface="Times New Roman" panose="02020603050405020304" pitchFamily="18" charset="0"/>
              </a:rPr>
              <a:t/>
            </a:r>
            <a:br>
              <a:rPr lang="ru-RU" sz="3200" b="1" dirty="0">
                <a:solidFill>
                  <a:srgbClr val="7030A0"/>
                </a:solidFill>
                <a:latin typeface="Times New Roman" panose="02020603050405020304" pitchFamily="18" charset="0"/>
                <a:cs typeface="Times New Roman" panose="02020603050405020304" pitchFamily="18" charset="0"/>
              </a:rPr>
            </a:br>
            <a:r>
              <a:rPr lang="ru-RU" sz="3200" b="1" dirty="0">
                <a:solidFill>
                  <a:srgbClr val="7030A0"/>
                </a:solidFill>
                <a:latin typeface="Times New Roman" panose="02020603050405020304" pitchFamily="18" charset="0"/>
                <a:cs typeface="Times New Roman" panose="02020603050405020304" pitchFamily="18" charset="0"/>
              </a:rPr>
              <a:t>1. </a:t>
            </a:r>
            <a:r>
              <a:rPr lang="en-US" sz="32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a:xfrm>
            <a:off x="425977" y="1472540"/>
            <a:ext cx="11496907" cy="5296250"/>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Substitution (displacement) is the urge to </a:t>
            </a:r>
            <a:r>
              <a:rPr lang="en-US" sz="2800" dirty="0" smtClean="0">
                <a:latin typeface="Times New Roman" panose="02020603050405020304" pitchFamily="18" charset="0"/>
                <a:cs typeface="Times New Roman" panose="02020603050405020304" pitchFamily="18" charset="0"/>
              </a:rPr>
              <a:t>express aggression </a:t>
            </a:r>
            <a:r>
              <a:rPr lang="en-US" sz="2800" dirty="0">
                <a:latin typeface="Times New Roman" panose="02020603050405020304" pitchFamily="18" charset="0"/>
                <a:cs typeface="Times New Roman" panose="02020603050405020304" pitchFamily="18" charset="0"/>
              </a:rPr>
              <a:t>directed at </a:t>
            </a:r>
            <a:r>
              <a:rPr lang="en-US" sz="2800" dirty="0" smtClean="0">
                <a:latin typeface="Times New Roman" panose="02020603050405020304" pitchFamily="18" charset="0"/>
                <a:cs typeface="Times New Roman" panose="02020603050405020304" pitchFamily="18" charset="0"/>
              </a:rPr>
              <a:t>some other </a:t>
            </a:r>
            <a:r>
              <a:rPr lang="en-US" sz="2800" dirty="0">
                <a:latin typeface="Times New Roman" panose="02020603050405020304" pitchFamily="18" charset="0"/>
                <a:cs typeface="Times New Roman" panose="02020603050405020304" pitchFamily="18" charset="0"/>
              </a:rPr>
              <a:t>person rather than the true source of the frustration.</a:t>
            </a:r>
          </a:p>
          <a:p>
            <a:pPr marL="0" indent="0">
              <a:buNone/>
            </a:pPr>
            <a:r>
              <a:rPr lang="en-US" sz="2800" dirty="0">
                <a:latin typeface="Times New Roman" panose="02020603050405020304" pitchFamily="18" charset="0"/>
                <a:cs typeface="Times New Roman" panose="02020603050405020304" pitchFamily="18" charset="0"/>
              </a:rPr>
              <a:t>   N. Е. Miller </a:t>
            </a:r>
            <a:r>
              <a:rPr lang="en-US" sz="2800" dirty="0" smtClean="0">
                <a:latin typeface="Times New Roman" panose="02020603050405020304" pitchFamily="18" charset="0"/>
                <a:cs typeface="Times New Roman" panose="02020603050405020304" pitchFamily="18" charset="0"/>
              </a:rPr>
              <a:t>proposed </a:t>
            </a:r>
            <a:r>
              <a:rPr lang="en-US" sz="2800" dirty="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model meant </a:t>
            </a:r>
            <a:r>
              <a:rPr lang="en-US" sz="2800" dirty="0">
                <a:latin typeface="Times New Roman" panose="02020603050405020304" pitchFamily="18" charset="0"/>
                <a:cs typeface="Times New Roman" panose="02020603050405020304" pitchFamily="18" charset="0"/>
              </a:rPr>
              <a:t>to explain the </a:t>
            </a:r>
            <a:r>
              <a:rPr lang="en-US" sz="2800" dirty="0" err="1" smtClean="0">
                <a:latin typeface="Times New Roman" panose="02020603050405020304" pitchFamily="18" charset="0"/>
                <a:cs typeface="Times New Roman" panose="02020603050405020304" pitchFamily="18" charset="0"/>
              </a:rPr>
              <a:t>occurence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displaced </a:t>
            </a:r>
            <a:r>
              <a:rPr lang="en-US" sz="2800" dirty="0" smtClean="0">
                <a:latin typeface="Times New Roman" panose="02020603050405020304" pitchFamily="18" charset="0"/>
                <a:cs typeface="Times New Roman" panose="02020603050405020304" pitchFamily="18" charset="0"/>
              </a:rPr>
              <a:t>aggression [</a:t>
            </a:r>
            <a:r>
              <a:rPr lang="en-US" sz="2800" dirty="0">
                <a:latin typeface="Times New Roman" panose="02020603050405020304" pitchFamily="18" charset="0"/>
                <a:cs typeface="Times New Roman" panose="02020603050405020304" pitchFamily="18" charset="0"/>
              </a:rPr>
              <a:t>1948</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aggressor's choice of </a:t>
            </a:r>
            <a:r>
              <a:rPr lang="en-US" sz="2800" dirty="0" smtClean="0">
                <a:latin typeface="Times New Roman" panose="02020603050405020304" pitchFamily="18" charset="0"/>
                <a:cs typeface="Times New Roman" panose="02020603050405020304" pitchFamily="18" charset="0"/>
              </a:rPr>
              <a:t>victim </a:t>
            </a:r>
            <a:r>
              <a:rPr lang="en-US" sz="2800" dirty="0">
                <a:latin typeface="Times New Roman" panose="02020603050405020304" pitchFamily="18" charset="0"/>
                <a:cs typeface="Times New Roman" panose="02020603050405020304" pitchFamily="18" charset="0"/>
              </a:rPr>
              <a:t>is </a:t>
            </a:r>
            <a:r>
              <a:rPr lang="en-US" sz="2800" dirty="0" smtClean="0">
                <a:latin typeface="Times New Roman" panose="02020603050405020304" pitchFamily="18" charset="0"/>
                <a:cs typeface="Times New Roman" panose="02020603050405020304" pitchFamily="18" charset="0"/>
              </a:rPr>
              <a:t>mostly </a:t>
            </a:r>
            <a:r>
              <a:rPr lang="en-US" sz="2800" dirty="0">
                <a:latin typeface="Times New Roman" panose="02020603050405020304" pitchFamily="18" charset="0"/>
                <a:cs typeface="Times New Roman" panose="02020603050405020304" pitchFamily="18" charset="0"/>
              </a:rPr>
              <a:t>determined by three factors:</a:t>
            </a:r>
          </a:p>
          <a:p>
            <a:r>
              <a:rPr lang="en-US" sz="2800" dirty="0">
                <a:latin typeface="Times New Roman" panose="02020603050405020304" pitchFamily="18" charset="0"/>
                <a:cs typeface="Times New Roman" panose="02020603050405020304" pitchFamily="18" charset="0"/>
              </a:rPr>
              <a:t>a) the </a:t>
            </a:r>
            <a:r>
              <a:rPr lang="en-US" sz="2800" dirty="0" smtClean="0">
                <a:latin typeface="Times New Roman" panose="02020603050405020304" pitchFamily="18" charset="0"/>
                <a:cs typeface="Times New Roman" panose="02020603050405020304" pitchFamily="18" charset="0"/>
              </a:rPr>
              <a:t>intensity </a:t>
            </a:r>
            <a:r>
              <a:rPr lang="en-US" sz="2800" dirty="0">
                <a:latin typeface="Times New Roman" panose="02020603050405020304" pitchFamily="18" charset="0"/>
                <a:cs typeface="Times New Roman" panose="02020603050405020304" pitchFamily="18" charset="0"/>
              </a:rPr>
              <a:t>of the inducement to aggression;</a:t>
            </a:r>
          </a:p>
          <a:p>
            <a:r>
              <a:rPr lang="en-US" sz="2800" dirty="0">
                <a:latin typeface="Times New Roman" panose="02020603050405020304" pitchFamily="18" charset="0"/>
                <a:cs typeface="Times New Roman" panose="02020603050405020304" pitchFamily="18" charset="0"/>
              </a:rPr>
              <a:t>b) the </a:t>
            </a:r>
            <a:r>
              <a:rPr lang="en-US" sz="2800" dirty="0" smtClean="0">
                <a:latin typeface="Times New Roman" panose="02020603050405020304" pitchFamily="18" charset="0"/>
                <a:cs typeface="Times New Roman" panose="02020603050405020304" pitchFamily="18" charset="0"/>
              </a:rPr>
              <a:t>significance </a:t>
            </a:r>
            <a:r>
              <a:rPr lang="en-US" sz="2800" dirty="0">
                <a:latin typeface="Times New Roman" panose="02020603050405020304" pitchFamily="18" charset="0"/>
                <a:cs typeface="Times New Roman" panose="02020603050405020304" pitchFamily="18" charset="0"/>
              </a:rPr>
              <a:t>of the factors inhibiting aggression;</a:t>
            </a:r>
          </a:p>
          <a:p>
            <a:r>
              <a:rPr lang="en-US" sz="2800" dirty="0">
                <a:latin typeface="Times New Roman" panose="02020603050405020304" pitchFamily="18" charset="0"/>
                <a:cs typeface="Times New Roman" panose="02020603050405020304" pitchFamily="18" charset="0"/>
              </a:rPr>
              <a:t>c) the stimulus similarity </a:t>
            </a:r>
            <a:r>
              <a:rPr lang="en-US" sz="2800" dirty="0" smtClean="0">
                <a:latin typeface="Times New Roman" panose="02020603050405020304" pitchFamily="18" charset="0"/>
                <a:cs typeface="Times New Roman" panose="02020603050405020304" pitchFamily="18" charset="0"/>
              </a:rPr>
              <a:t>between </a:t>
            </a:r>
            <a:r>
              <a:rPr lang="en-US" sz="2800" dirty="0">
                <a:latin typeface="Times New Roman" panose="02020603050405020304" pitchFamily="18" charset="0"/>
                <a:cs typeface="Times New Roman" panose="02020603050405020304" pitchFamily="18" charset="0"/>
              </a:rPr>
              <a:t>each potential victim </a:t>
            </a:r>
            <a:r>
              <a:rPr lang="en-US" sz="2800" dirty="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the frustrating figure</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37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898" y="256478"/>
            <a:ext cx="10918902" cy="847494"/>
          </a:xfrm>
        </p:spPr>
        <p:txBody>
          <a:bodyPr>
            <a:normAutofit fontScale="90000"/>
          </a:bodyPr>
          <a:lstStyle/>
          <a:p>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1. </a:t>
            </a:r>
            <a:r>
              <a:rPr lang="en-US" sz="36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a:xfrm>
            <a:off x="182880" y="1234440"/>
            <a:ext cx="11170920" cy="4942523"/>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dirty="0"/>
              <a:t>  </a:t>
            </a:r>
            <a:r>
              <a:rPr lang="en-US" sz="2800" dirty="0">
                <a:latin typeface="Times New Roman" panose="02020603050405020304" pitchFamily="18" charset="0"/>
                <a:cs typeface="Times New Roman" panose="02020603050405020304" pitchFamily="18" charset="0"/>
              </a:rPr>
              <a:t> Displaced aggression is more likely to be directed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people for whom the inhibitory force is low, but whose stimulus similarity to the </a:t>
            </a:r>
            <a:r>
              <a:rPr lang="en-US" sz="2800" dirty="0" smtClean="0">
                <a:latin typeface="Times New Roman" panose="02020603050405020304" pitchFamily="18" charset="0"/>
                <a:cs typeface="Times New Roman" panose="02020603050405020304" pitchFamily="18" charset="0"/>
              </a:rPr>
              <a:t>instigator </a:t>
            </a:r>
            <a:r>
              <a:rPr lang="en-US" sz="2800" dirty="0">
                <a:latin typeface="Times New Roman" panose="02020603050405020304" pitchFamily="18" charset="0"/>
                <a:cs typeface="Times New Roman" panose="02020603050405020304" pitchFamily="18" charset="0"/>
              </a:rPr>
              <a:t>is relatively high.</a:t>
            </a:r>
            <a:endParaRPr lang="ru-RU" sz="2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027248" y="2672176"/>
            <a:ext cx="6889515" cy="220573"/>
          </a:xfrm>
          <a:prstGeom prst="rect">
            <a:avLst/>
          </a:prstGeom>
        </p:spPr>
        <p:txBody>
          <a:bodyPr wrap="none">
            <a:spAutoFit/>
          </a:bodyPr>
          <a:lstStyle/>
          <a:p>
            <a:pPr algn="ctr">
              <a:lnSpc>
                <a:spcPts val="1000"/>
              </a:lnSpc>
              <a:spcAft>
                <a:spcPts val="0"/>
              </a:spcAft>
            </a:pPr>
            <a:r>
              <a:rPr lang="en-US" sz="2800" b="1" dirty="0" smtClean="0">
                <a:latin typeface="Times New Roman" panose="02020603050405020304" pitchFamily="18" charset="0"/>
                <a:cs typeface="Times New Roman" panose="02020603050405020304" pitchFamily="18" charset="0"/>
              </a:rPr>
              <a:t>N</a:t>
            </a:r>
            <a:r>
              <a:rPr lang="ru-RU" sz="2800" b="1" dirty="0" smtClean="0">
                <a:latin typeface="Times New Roman" panose="02020603050405020304" pitchFamily="18" charset="0"/>
                <a:cs typeface="Times New Roman" panose="02020603050405020304" pitchFamily="18" charset="0"/>
              </a:rPr>
              <a:t>. Е. </a:t>
            </a:r>
            <a:r>
              <a:rPr lang="en-US" sz="2800" b="1" dirty="0" smtClean="0">
                <a:latin typeface="Times New Roman" panose="02020603050405020304" pitchFamily="18" charset="0"/>
                <a:cs typeface="Times New Roman" panose="02020603050405020304" pitchFamily="18" charset="0"/>
              </a:rPr>
              <a:t>Miller’s model of displaced aggression</a:t>
            </a:r>
            <a:endParaRPr lang="ru-RU"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434898" y="3023217"/>
            <a:ext cx="2877711" cy="914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FRUSTRATION</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5768340" y="3023217"/>
            <a:ext cx="492633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Object that causes frustration</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768340" y="4101322"/>
            <a:ext cx="4926329" cy="116040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smtClean="0">
              <a:solidFill>
                <a:schemeClr val="tx1"/>
              </a:solidFill>
            </a:endParaRPr>
          </a:p>
          <a:p>
            <a:pPr algn="ctr"/>
            <a:r>
              <a:rPr lang="en-US" sz="2000" b="1" dirty="0" smtClean="0">
                <a:solidFill>
                  <a:schemeClr val="tx1"/>
                </a:solidFill>
                <a:latin typeface="Times New Roman" panose="02020603050405020304" pitchFamily="18" charset="0"/>
                <a:cs typeface="Times New Roman" panose="02020603050405020304" pitchFamily="18" charset="0"/>
              </a:rPr>
              <a:t>Object similar to the instigator</a:t>
            </a:r>
            <a:endParaRPr lang="ru-RU" sz="2000" b="1" dirty="0" smtClean="0">
              <a:solidFill>
                <a:schemeClr val="tx1"/>
              </a:solidFill>
              <a:latin typeface="Times New Roman" panose="02020603050405020304" pitchFamily="18" charset="0"/>
              <a:cs typeface="Times New Roman" panose="02020603050405020304" pitchFamily="18" charset="0"/>
            </a:endParaRPr>
          </a:p>
          <a:p>
            <a:pPr algn="ctr"/>
            <a:endParaRPr lang="ru-RU" sz="2800" b="1" dirty="0">
              <a:solidFill>
                <a:schemeClr val="tx1"/>
              </a:solidFill>
            </a:endParaRPr>
          </a:p>
        </p:txBody>
      </p:sp>
      <p:sp>
        <p:nvSpPr>
          <p:cNvPr id="8" name="Прямоугольник 7"/>
          <p:cNvSpPr/>
          <p:nvPr/>
        </p:nvSpPr>
        <p:spPr>
          <a:xfrm>
            <a:off x="5894349" y="5425434"/>
            <a:ext cx="4922518" cy="134942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Intencity</a:t>
            </a:r>
            <a:r>
              <a:rPr lang="en-US" sz="2000" dirty="0" smtClean="0">
                <a:solidFill>
                  <a:schemeClr val="tx1"/>
                </a:solidFill>
                <a:latin typeface="Times New Roman" panose="02020603050405020304" pitchFamily="18" charset="0"/>
                <a:cs typeface="Times New Roman" panose="02020603050405020304" pitchFamily="18" charset="0"/>
              </a:rPr>
              <a:t> of the inducement to aggression</a:t>
            </a:r>
            <a:endParaRPr lang="ru-RU" sz="2000"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Intencity</a:t>
            </a:r>
            <a:r>
              <a:rPr lang="en-US" sz="2000" dirty="0" smtClean="0">
                <a:solidFill>
                  <a:schemeClr val="tx1"/>
                </a:solidFill>
                <a:latin typeface="Times New Roman" panose="02020603050405020304" pitchFamily="18" charset="0"/>
                <a:cs typeface="Times New Roman" panose="02020603050405020304" pitchFamily="18" charset="0"/>
              </a:rPr>
              <a:t> of the inhibition</a:t>
            </a:r>
            <a:endParaRPr lang="ru-RU" sz="2000"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smtClean="0">
                <a:solidFill>
                  <a:schemeClr val="tx1"/>
                </a:solidFill>
                <a:latin typeface="Times New Roman" panose="02020603050405020304" pitchFamily="18" charset="0"/>
                <a:cs typeface="Times New Roman" panose="02020603050405020304" pitchFamily="18" charset="0"/>
              </a:rPr>
              <a:t>Stimulus similarity</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11" name="Прямая со стрелкой 10"/>
          <p:cNvCxnSpPr/>
          <p:nvPr/>
        </p:nvCxnSpPr>
        <p:spPr>
          <a:xfrm flipV="1">
            <a:off x="3429000" y="3440430"/>
            <a:ext cx="2339340" cy="11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581400" y="3604260"/>
            <a:ext cx="1916430" cy="1162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7063740" y="5143500"/>
            <a:ext cx="11430" cy="365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8027670" y="5133959"/>
            <a:ext cx="11430" cy="365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9197340" y="5133959"/>
            <a:ext cx="11430" cy="365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17535" y="2981923"/>
            <a:ext cx="1927131"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Overt aggression</a:t>
            </a:r>
            <a:endParaRPr lang="ru-RU" sz="20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2606040" y="4273611"/>
            <a:ext cx="2367956"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Displaced aggression</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18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Frustration model of aggression</a:t>
            </a:r>
            <a:r>
              <a:rPr lang="ru-RU" sz="3200" b="1" dirty="0">
                <a:solidFill>
                  <a:srgbClr val="7030A0"/>
                </a:solidFill>
                <a:latin typeface="Times New Roman" panose="02020603050405020304" pitchFamily="18" charset="0"/>
                <a:cs typeface="Times New Roman" panose="02020603050405020304" pitchFamily="18" charset="0"/>
              </a:rPr>
              <a:t/>
            </a:r>
            <a:br>
              <a:rPr lang="ru-RU" sz="3200" b="1" dirty="0">
                <a:solidFill>
                  <a:srgbClr val="7030A0"/>
                </a:solidFill>
                <a:latin typeface="Times New Roman" panose="02020603050405020304" pitchFamily="18" charset="0"/>
                <a:cs typeface="Times New Roman" panose="02020603050405020304" pitchFamily="18" charset="0"/>
              </a:rPr>
            </a:br>
            <a:r>
              <a:rPr lang="ru-RU" sz="3200" b="1" dirty="0">
                <a:solidFill>
                  <a:srgbClr val="7030A0"/>
                </a:solidFill>
                <a:latin typeface="Times New Roman" panose="02020603050405020304" pitchFamily="18" charset="0"/>
                <a:cs typeface="Times New Roman" panose="02020603050405020304" pitchFamily="18" charset="0"/>
              </a:rPr>
              <a:t>1. </a:t>
            </a:r>
            <a:r>
              <a:rPr lang="en-US" sz="3200" b="1" dirty="0">
                <a:solidFill>
                  <a:srgbClr val="7030A0"/>
                </a:solidFill>
                <a:latin typeface="Times New Roman" panose="02020603050405020304" pitchFamily="18" charset="0"/>
                <a:cs typeface="Times New Roman" panose="02020603050405020304" pitchFamily="18" charset="0"/>
              </a:rPr>
              <a:t>Orthodox approach</a:t>
            </a:r>
            <a:endParaRPr lang="ru-RU" dirty="0"/>
          </a:p>
        </p:txBody>
      </p:sp>
      <p:sp>
        <p:nvSpPr>
          <p:cNvPr id="3" name="Объект 2"/>
          <p:cNvSpPr>
            <a:spLocks noGrp="1"/>
          </p:cNvSpPr>
          <p:nvPr>
            <p:ph idx="1"/>
          </p:nvPr>
        </p:nvSpPr>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One of the </a:t>
            </a:r>
            <a:r>
              <a:rPr lang="en-US" sz="2800" dirty="0" smtClean="0">
                <a:latin typeface="Times New Roman" panose="02020603050405020304" pitchFamily="18" charset="0"/>
                <a:cs typeface="Times New Roman" panose="02020603050405020304" pitchFamily="18" charset="0"/>
              </a:rPr>
              <a:t>concepts </a:t>
            </a:r>
            <a:r>
              <a:rPr lang="en-US" sz="2800" dirty="0">
                <a:latin typeface="Times New Roman" panose="02020603050405020304" pitchFamily="18" charset="0"/>
                <a:cs typeface="Times New Roman" panose="02020603050405020304" pitchFamily="18" charset="0"/>
              </a:rPr>
              <a:t>of the frustration theory of aggression is the </a:t>
            </a:r>
            <a:r>
              <a:rPr lang="en-US" sz="2800" dirty="0">
                <a:solidFill>
                  <a:srgbClr val="FF0000"/>
                </a:solidFill>
                <a:latin typeface="Times New Roman" panose="02020603050405020304" pitchFamily="18" charset="0"/>
                <a:cs typeface="Times New Roman" panose="02020603050405020304" pitchFamily="18" charset="0"/>
              </a:rPr>
              <a:t>catharsis effect</a:t>
            </a:r>
            <a:r>
              <a:rPr lang="en-US" sz="2800" dirty="0">
                <a:latin typeface="Times New Roman" panose="02020603050405020304" pitchFamily="18" charset="0"/>
                <a:cs typeface="Times New Roman" panose="02020603050405020304" pitchFamily="18" charset="0"/>
              </a:rPr>
              <a:t>, borrowed from psychoanalysis.</a:t>
            </a:r>
          </a:p>
          <a:p>
            <a:pPr marL="0" indent="0">
              <a:buNone/>
            </a:pP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Catharsis </a:t>
            </a:r>
            <a:r>
              <a:rPr lang="en-US" sz="2800" dirty="0">
                <a:latin typeface="Times New Roman" panose="02020603050405020304" pitchFamily="18" charset="0"/>
                <a:cs typeface="Times New Roman" panose="02020603050405020304" pitchFamily="18" charset="0"/>
              </a:rPr>
              <a:t>(literally "</a:t>
            </a:r>
            <a:r>
              <a:rPr lang="en-US" sz="2800" dirty="0" smtClean="0">
                <a:latin typeface="Times New Roman" panose="02020603050405020304" pitchFamily="18" charset="0"/>
                <a:cs typeface="Times New Roman" panose="02020603050405020304" pitchFamily="18" charset="0"/>
              </a:rPr>
              <a:t>purification“) </a:t>
            </a:r>
            <a:r>
              <a:rPr lang="en-US" sz="2800" dirty="0">
                <a:latin typeface="Times New Roman" panose="02020603050405020304" pitchFamily="18" charset="0"/>
                <a:cs typeface="Times New Roman" panose="02020603050405020304" pitchFamily="18" charset="0"/>
              </a:rPr>
              <a:t>is a process of releasing arousal or accumulated energy, leading to a reduction </a:t>
            </a:r>
            <a:r>
              <a:rPr lang="en-US" sz="2800" dirty="0" smtClean="0">
                <a:latin typeface="Times New Roman" panose="02020603050405020304" pitchFamily="18" charset="0"/>
                <a:cs typeface="Times New Roman" panose="02020603050405020304" pitchFamily="18" charset="0"/>
              </a:rPr>
              <a:t>of </a:t>
            </a:r>
            <a:r>
              <a:rPr lang="en-US" sz="2800" dirty="0">
                <a:latin typeface="Times New Roman" panose="02020603050405020304" pitchFamily="18" charset="0"/>
                <a:cs typeface="Times New Roman" panose="02020603050405020304" pitchFamily="18" charset="0"/>
              </a:rPr>
              <a:t>stress </a:t>
            </a:r>
            <a:r>
              <a:rPr lang="en-US" sz="2800" dirty="0" smtClean="0">
                <a:latin typeface="Times New Roman" panose="02020603050405020304" pitchFamily="18" charset="0"/>
                <a:cs typeface="Times New Roman" panose="02020603050405020304" pitchFamily="18" charset="0"/>
              </a:rPr>
              <a:t>level.</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The essence of </a:t>
            </a:r>
            <a:r>
              <a:rPr lang="en-US" sz="2800" dirty="0" smtClean="0">
                <a:latin typeface="Times New Roman" panose="02020603050405020304" pitchFamily="18" charset="0"/>
                <a:cs typeface="Times New Roman" panose="02020603050405020304" pitchFamily="18" charset="0"/>
              </a:rPr>
              <a:t>the concept is </a:t>
            </a:r>
            <a:r>
              <a:rPr lang="en-US" sz="2800" dirty="0">
                <a:latin typeface="Times New Roman" panose="02020603050405020304" pitchFamily="18" charset="0"/>
                <a:cs typeface="Times New Roman" panose="02020603050405020304" pitchFamily="18" charset="0"/>
              </a:rPr>
              <a:t>that physical or emotional expression of hostile tendencies results in temporary or prolonged </a:t>
            </a:r>
            <a:r>
              <a:rPr lang="en-US" sz="2800" dirty="0" smtClean="0">
                <a:latin typeface="Times New Roman" panose="02020603050405020304" pitchFamily="18" charset="0"/>
                <a:cs typeface="Times New Roman" panose="02020603050405020304" pitchFamily="18" charset="0"/>
              </a:rPr>
              <a:t>relief, psychological </a:t>
            </a:r>
            <a:r>
              <a:rPr lang="en-US" sz="2800" dirty="0">
                <a:latin typeface="Times New Roman" panose="02020603050405020304" pitchFamily="18" charset="0"/>
                <a:cs typeface="Times New Roman" panose="02020603050405020304" pitchFamily="18" charset="0"/>
              </a:rPr>
              <a:t>balance and a </a:t>
            </a:r>
            <a:r>
              <a:rPr lang="en-US" sz="2800" dirty="0" smtClean="0">
                <a:latin typeface="Times New Roman" panose="02020603050405020304" pitchFamily="18" charset="0"/>
                <a:cs typeface="Times New Roman" panose="02020603050405020304" pitchFamily="18" charset="0"/>
              </a:rPr>
              <a:t>decreased </a:t>
            </a:r>
            <a:r>
              <a:rPr lang="en-US" sz="2800" dirty="0">
                <a:latin typeface="Times New Roman" panose="02020603050405020304" pitchFamily="18" charset="0"/>
                <a:cs typeface="Times New Roman" panose="02020603050405020304" pitchFamily="18" charset="0"/>
              </a:rPr>
              <a:t>readiness for aggression.</a:t>
            </a:r>
          </a:p>
          <a:p>
            <a:pPr marL="0" indent="0">
              <a:buNone/>
            </a:pP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543616"/>
      </p:ext>
    </p:extLst>
  </p:cSld>
  <p:clrMapOvr>
    <a:masterClrMapping/>
  </p:clrMapOvr>
</p:sld>
</file>

<file path=ppt/theme/theme1.xml><?xml version="1.0" encoding="utf-8"?>
<a:theme xmlns:a="http://schemas.openxmlformats.org/drawingml/2006/main" name="755">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3FB664-AAE1-4D4E-A60C-B4EB4148CF97}"/>
</file>

<file path=customXml/itemProps2.xml><?xml version="1.0" encoding="utf-8"?>
<ds:datastoreItem xmlns:ds="http://schemas.openxmlformats.org/officeDocument/2006/customXml" ds:itemID="{7129B24A-EB3E-4F78-8954-04ECB4094957}"/>
</file>

<file path=customXml/itemProps3.xml><?xml version="1.0" encoding="utf-8"?>
<ds:datastoreItem xmlns:ds="http://schemas.openxmlformats.org/officeDocument/2006/customXml" ds:itemID="{9C7B2992-1777-4051-A7B7-1102BE871B13}"/>
</file>

<file path=docProps/app.xml><?xml version="1.0" encoding="utf-8"?>
<Properties xmlns="http://schemas.openxmlformats.org/officeDocument/2006/extended-properties" xmlns:vt="http://schemas.openxmlformats.org/officeDocument/2006/docPropsVTypes">
  <Template>755</Template>
  <TotalTime>860</TotalTime>
  <Words>1429</Words>
  <Application>Microsoft Office PowerPoint</Application>
  <PresentationFormat>Широкоэкранный</PresentationFormat>
  <Paragraphs>147</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Calibri</vt:lpstr>
      <vt:lpstr>Calibri Light</vt:lpstr>
      <vt:lpstr>Times New Roman</vt:lpstr>
      <vt:lpstr>Wingdings</vt:lpstr>
      <vt:lpstr>755</vt:lpstr>
      <vt:lpstr>Topic 2 PSYCHOLOGICAL THEORIES OF THE ORIGINS OF AGGRESSION</vt:lpstr>
      <vt:lpstr>Frustration model of aggression </vt:lpstr>
      <vt:lpstr>Frustration model of aggression 1. Orthodox approach</vt:lpstr>
      <vt:lpstr>Frustration model of aggression 1. Orthodox approach</vt:lpstr>
      <vt:lpstr>Frustration model of aggression 1. Orthodox approach</vt:lpstr>
      <vt:lpstr>Frustration model of aggression 1. Orthodox approach</vt:lpstr>
      <vt:lpstr>Frustration model of aggression 1. Orthodox approach</vt:lpstr>
      <vt:lpstr>Frustration model of aggression 1. Orthodox approach</vt:lpstr>
      <vt:lpstr>Frustration model of aggression 1. Orthodox approach</vt:lpstr>
      <vt:lpstr>Frustration model of aggression 2. Revisionist approach</vt:lpstr>
      <vt:lpstr>Frustration model of aggression 2. Revisionist approach</vt:lpstr>
      <vt:lpstr>Frustration model of aggression 2. Revisionist approach</vt:lpstr>
      <vt:lpstr>Frustration model of aggression 2. Revisionist approach</vt:lpstr>
      <vt:lpstr>Frustration model of aggression 2. Revisionist approach</vt:lpstr>
      <vt:lpstr>Frustration model of aggression 3. Leonard Berkowitz's frustration model. </vt:lpstr>
      <vt:lpstr>Frustration model of aggression 3. Leonard Berkowitz's frustration model. </vt:lpstr>
      <vt:lpstr>Frustration model of aggression 3. Leonard Berkowitz's frustration model. </vt:lpstr>
      <vt:lpstr>Frustration model of aggression 3. Leonard Berkowitz's frustration model. </vt:lpstr>
      <vt:lpstr>Frustration model of aggression 3. Leonard Berkowitz's frustration model. </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 4. Further development</vt:lpstr>
      <vt:lpstr>FRUSTRATION MODEL OF AGGRESSION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RePack by Diakov</cp:lastModifiedBy>
  <cp:revision>119</cp:revision>
  <dcterms:created xsi:type="dcterms:W3CDTF">2021-01-10T07:52:22Z</dcterms:created>
  <dcterms:modified xsi:type="dcterms:W3CDTF">2021-01-19T19:17:59Z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